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2" r:id="rId2"/>
    <p:sldId id="260" r:id="rId3"/>
    <p:sldId id="264" r:id="rId4"/>
    <p:sldId id="265" r:id="rId5"/>
    <p:sldId id="268" r:id="rId6"/>
    <p:sldId id="270" r:id="rId7"/>
    <p:sldId id="272" r:id="rId8"/>
    <p:sldId id="273" r:id="rId9"/>
    <p:sldId id="274" r:id="rId10"/>
    <p:sldId id="275" r:id="rId11"/>
    <p:sldId id="277" r:id="rId12"/>
    <p:sldId id="267" r:id="rId13"/>
    <p:sldId id="326" r:id="rId14"/>
    <p:sldId id="327" r:id="rId15"/>
    <p:sldId id="328" r:id="rId16"/>
    <p:sldId id="329" r:id="rId17"/>
    <p:sldId id="330" r:id="rId18"/>
    <p:sldId id="331" r:id="rId19"/>
    <p:sldId id="332" r:id="rId20"/>
    <p:sldId id="333" r:id="rId21"/>
    <p:sldId id="334" r:id="rId22"/>
    <p:sldId id="335" r:id="rId23"/>
    <p:sldId id="336" r:id="rId24"/>
    <p:sldId id="337" r:id="rId25"/>
    <p:sldId id="338" r:id="rId26"/>
    <p:sldId id="339" r:id="rId27"/>
    <p:sldId id="340" r:id="rId28"/>
    <p:sldId id="341" r:id="rId29"/>
    <p:sldId id="342" r:id="rId30"/>
    <p:sldId id="343" r:id="rId31"/>
    <p:sldId id="344" r:id="rId32"/>
    <p:sldId id="345" r:id="rId33"/>
    <p:sldId id="276" r:id="rId34"/>
    <p:sldId id="269" r:id="rId35"/>
    <p:sldId id="280" r:id="rId36"/>
    <p:sldId id="281" r:id="rId37"/>
    <p:sldId id="282" r:id="rId38"/>
    <p:sldId id="283" r:id="rId39"/>
    <p:sldId id="284" r:id="rId40"/>
    <p:sldId id="285" r:id="rId41"/>
    <p:sldId id="286" r:id="rId42"/>
    <p:sldId id="287" r:id="rId43"/>
    <p:sldId id="288" r:id="rId44"/>
    <p:sldId id="289" r:id="rId45"/>
    <p:sldId id="379" r:id="rId46"/>
    <p:sldId id="290" r:id="rId47"/>
    <p:sldId id="271" r:id="rId48"/>
    <p:sldId id="291" r:id="rId49"/>
    <p:sldId id="292" r:id="rId50"/>
    <p:sldId id="293" r:id="rId51"/>
    <p:sldId id="278" r:id="rId52"/>
    <p:sldId id="279" r:id="rId53"/>
    <p:sldId id="377" r:id="rId54"/>
    <p:sldId id="378" r:id="rId55"/>
    <p:sldId id="299" r:id="rId56"/>
    <p:sldId id="297" r:id="rId57"/>
    <p:sldId id="298" r:id="rId58"/>
    <p:sldId id="371" r:id="rId59"/>
    <p:sldId id="372" r:id="rId60"/>
    <p:sldId id="368" r:id="rId61"/>
    <p:sldId id="366" r:id="rId62"/>
    <p:sldId id="301" r:id="rId63"/>
    <p:sldId id="302" r:id="rId64"/>
    <p:sldId id="303" r:id="rId65"/>
    <p:sldId id="304" r:id="rId66"/>
    <p:sldId id="367" r:id="rId67"/>
    <p:sldId id="373" r:id="rId68"/>
    <p:sldId id="374" r:id="rId69"/>
    <p:sldId id="375" r:id="rId70"/>
    <p:sldId id="369" r:id="rId71"/>
    <p:sldId id="305" r:id="rId72"/>
    <p:sldId id="306" r:id="rId73"/>
    <p:sldId id="307" r:id="rId74"/>
    <p:sldId id="308" r:id="rId75"/>
    <p:sldId id="312" r:id="rId76"/>
    <p:sldId id="380" r:id="rId77"/>
    <p:sldId id="313" r:id="rId78"/>
    <p:sldId id="316" r:id="rId79"/>
    <p:sldId id="317" r:id="rId80"/>
    <p:sldId id="318" r:id="rId81"/>
    <p:sldId id="319" r:id="rId82"/>
    <p:sldId id="320" r:id="rId83"/>
    <p:sldId id="321" r:id="rId84"/>
    <p:sldId id="322" r:id="rId85"/>
    <p:sldId id="323" r:id="rId86"/>
    <p:sldId id="346" r:id="rId87"/>
    <p:sldId id="347" r:id="rId88"/>
    <p:sldId id="348" r:id="rId89"/>
    <p:sldId id="349" r:id="rId90"/>
    <p:sldId id="350" r:id="rId91"/>
    <p:sldId id="351" r:id="rId92"/>
    <p:sldId id="370" r:id="rId93"/>
    <p:sldId id="352" r:id="rId94"/>
    <p:sldId id="353" r:id="rId95"/>
    <p:sldId id="354" r:id="rId96"/>
    <p:sldId id="355" r:id="rId97"/>
    <p:sldId id="356" r:id="rId98"/>
    <p:sldId id="357" r:id="rId99"/>
    <p:sldId id="358" r:id="rId100"/>
    <p:sldId id="359" r:id="rId101"/>
    <p:sldId id="360" r:id="rId102"/>
    <p:sldId id="361" r:id="rId103"/>
    <p:sldId id="362" r:id="rId104"/>
    <p:sldId id="363" r:id="rId105"/>
    <p:sldId id="364" r:id="rId106"/>
    <p:sldId id="365" r:id="rId107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2" d="100"/>
          <a:sy n="82" d="100"/>
        </p:scale>
        <p:origin x="-1474" y="-8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16867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presProps" Target="pres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viewProps" Target="viewProp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72C818-49A3-4640-8218-4F58D2601C6B}" type="datetimeFigureOut">
              <a:rPr lang="ko-KR" altLang="en-US" smtClean="0"/>
              <a:t>2016-08-05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7D5A6-1641-467E-AE84-74020F1218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89230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72C818-49A3-4640-8218-4F58D2601C6B}" type="datetimeFigureOut">
              <a:rPr lang="ko-KR" altLang="en-US" smtClean="0"/>
              <a:t>2016-08-05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7D5A6-1641-467E-AE84-74020F1218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49848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72C818-49A3-4640-8218-4F58D2601C6B}" type="datetimeFigureOut">
              <a:rPr lang="ko-KR" altLang="en-US" smtClean="0"/>
              <a:t>2016-08-05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7D5A6-1641-467E-AE84-74020F1218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17977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8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1" name="image9.png" descr="C:\Users\Hanareum\Desktop\PPT-타이틀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8300"/>
            <a:ext cx="9144000" cy="1066804"/>
          </a:xfrm>
          <a:prstGeom prst="rect">
            <a:avLst/>
          </a:prstGeom>
          <a:ln w="12700">
            <a:miter lim="400000"/>
          </a:ln>
        </p:spPr>
      </p:pic>
      <p:pic>
        <p:nvPicPr>
          <p:cNvPr id="872" name="image8.png" descr="D:\[디자인] 각종 Poster\[테라젠] 디자인\[테라젠 기존 디자인자료]\02.회사로고\테라젠_이텍스 로고\로고-흰색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740352" y="235471"/>
            <a:ext cx="1224138" cy="19928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960202137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72C818-49A3-4640-8218-4F58D2601C6B}" type="datetimeFigureOut">
              <a:rPr lang="ko-KR" altLang="en-US" smtClean="0"/>
              <a:t>2016-08-05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7D5A6-1641-467E-AE84-74020F1218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51961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72C818-49A3-4640-8218-4F58D2601C6B}" type="datetimeFigureOut">
              <a:rPr lang="ko-KR" altLang="en-US" smtClean="0"/>
              <a:t>2016-08-05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7D5A6-1641-467E-AE84-74020F1218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60848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72C818-49A3-4640-8218-4F58D2601C6B}" type="datetimeFigureOut">
              <a:rPr lang="ko-KR" altLang="en-US" smtClean="0"/>
              <a:t>2016-08-05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7D5A6-1641-467E-AE84-74020F1218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88139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72C818-49A3-4640-8218-4F58D2601C6B}" type="datetimeFigureOut">
              <a:rPr lang="ko-KR" altLang="en-US" smtClean="0"/>
              <a:t>2016-08-05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7D5A6-1641-467E-AE84-74020F1218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35416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72C818-49A3-4640-8218-4F58D2601C6B}" type="datetimeFigureOut">
              <a:rPr lang="ko-KR" altLang="en-US" smtClean="0"/>
              <a:t>2016-08-05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7D5A6-1641-467E-AE84-74020F1218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07852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72C818-49A3-4640-8218-4F58D2601C6B}" type="datetimeFigureOut">
              <a:rPr lang="ko-KR" altLang="en-US" smtClean="0"/>
              <a:t>2016-08-05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7D5A6-1641-467E-AE84-74020F1218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06318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72C818-49A3-4640-8218-4F58D2601C6B}" type="datetimeFigureOut">
              <a:rPr lang="ko-KR" altLang="en-US" smtClean="0"/>
              <a:t>2016-08-05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7D5A6-1641-467E-AE84-74020F1218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51147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72C818-49A3-4640-8218-4F58D2601C6B}" type="datetimeFigureOut">
              <a:rPr lang="ko-KR" altLang="en-US" smtClean="0"/>
              <a:t>2016-08-05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7D5A6-1641-467E-AE84-74020F1218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18741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72C818-49A3-4640-8218-4F58D2601C6B}" type="datetimeFigureOut">
              <a:rPr lang="ko-KR" altLang="en-US" smtClean="0"/>
              <a:t>2016-08-05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27D5A6-1641-467E-AE84-74020F1218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36151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58.wmf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2.xml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jpeg"/><Relationship Id="rId3" Type="http://schemas.openxmlformats.org/officeDocument/2006/relationships/image" Target="../media/image89.png"/><Relationship Id="rId7" Type="http://schemas.openxmlformats.org/officeDocument/2006/relationships/image" Target="../media/image93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2.jpeg"/><Relationship Id="rId5" Type="http://schemas.openxmlformats.org/officeDocument/2006/relationships/image" Target="../media/image91.jpeg"/><Relationship Id="rId10" Type="http://schemas.openxmlformats.org/officeDocument/2006/relationships/image" Target="../media/image96.jpeg"/><Relationship Id="rId4" Type="http://schemas.openxmlformats.org/officeDocument/2006/relationships/image" Target="../media/image90.png"/><Relationship Id="rId9" Type="http://schemas.openxmlformats.org/officeDocument/2006/relationships/image" Target="../media/image95.jpe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2"/>
          <p:cNvSpPr txBox="1">
            <a:spLocks/>
          </p:cNvSpPr>
          <p:nvPr/>
        </p:nvSpPr>
        <p:spPr>
          <a:xfrm>
            <a:off x="255587" y="1773237"/>
            <a:ext cx="8531255" cy="1727201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342900" marR="0" lvl="0" indent="-342900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 sz="3200" b="1">
                <a:solidFill>
                  <a:srgbClr val="0000FF"/>
                </a:solidFill>
                <a:latin typeface="휴먼옛체" pitchFamily="18" charset="-127"/>
                <a:ea typeface="휴먼옛체" pitchFamily="18" charset="-127"/>
              </a:defRPr>
            </a:lvl1pPr>
          </a:lstStyle>
          <a:p>
            <a:pPr algn="ctr"/>
            <a:r>
              <a:rPr lang="en-US" altLang="ko-KR" sz="6000" dirty="0"/>
              <a:t>NGS </a:t>
            </a:r>
            <a:endParaRPr lang="ko-KR" altLang="en-US" sz="6000" dirty="0"/>
          </a:p>
        </p:txBody>
      </p:sp>
      <p:sp>
        <p:nvSpPr>
          <p:cNvPr id="7" name="제목 2"/>
          <p:cNvSpPr txBox="1">
            <a:spLocks/>
          </p:cNvSpPr>
          <p:nvPr/>
        </p:nvSpPr>
        <p:spPr bwMode="auto">
          <a:xfrm>
            <a:off x="407987" y="4130691"/>
            <a:ext cx="8531255" cy="1727201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휴먼옛체" pitchFamily="18" charset="-127"/>
                <a:ea typeface="휴먼옛체" pitchFamily="18" charset="-127"/>
                <a:cs typeface="+mj-cs"/>
              </a:rPr>
              <a:t>Jong-So ‘Bellbull’ Kim</a:t>
            </a:r>
          </a:p>
        </p:txBody>
      </p:sp>
    </p:spTree>
    <p:extLst>
      <p:ext uri="{BB962C8B-B14F-4D97-AF65-F5344CB8AC3E}">
        <p14:creationId xmlns:p14="http://schemas.microsoft.com/office/powerpoint/2010/main" val="57099047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://454.com/img/content/technology-slide-7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5786" y="1000108"/>
            <a:ext cx="7531670" cy="5000660"/>
          </a:xfrm>
          <a:prstGeom prst="rect">
            <a:avLst/>
          </a:prstGeom>
          <a:noFill/>
        </p:spPr>
      </p:pic>
      <p:sp>
        <p:nvSpPr>
          <p:cNvPr id="3" name="제목 1"/>
          <p:cNvSpPr txBox="1">
            <a:spLocks/>
          </p:cNvSpPr>
          <p:nvPr/>
        </p:nvSpPr>
        <p:spPr>
          <a:xfrm>
            <a:off x="428596" y="71414"/>
            <a:ext cx="7498080" cy="654032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342900" marR="0" lvl="0" indent="-342900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 sz="3200" b="1">
                <a:solidFill>
                  <a:srgbClr val="0000FF"/>
                </a:solidFill>
                <a:latin typeface="휴먼옛체" pitchFamily="18" charset="-127"/>
                <a:ea typeface="휴먼옛체" pitchFamily="18" charset="-127"/>
              </a:defRPr>
            </a:lvl1pPr>
          </a:lstStyle>
          <a:p>
            <a:r>
              <a:rPr lang="en-US" altLang="ko-KR" dirty="0" err="1"/>
              <a:t>Pyrosequencing</a:t>
            </a:r>
            <a:r>
              <a:rPr lang="en-US" altLang="ko-KR" dirty="0"/>
              <a:t> Chemistry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0117661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596" y="428603"/>
            <a:ext cx="8072494" cy="56597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771586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0975" y="223838"/>
            <a:ext cx="8782050" cy="6410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373375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4348" y="357166"/>
            <a:ext cx="7904435" cy="5715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259201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596" y="357166"/>
            <a:ext cx="8207375" cy="5572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961636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/>
          <a:srcRect r="357"/>
          <a:stretch>
            <a:fillRect/>
          </a:stretch>
        </p:blipFill>
        <p:spPr bwMode="auto">
          <a:xfrm>
            <a:off x="428596" y="357166"/>
            <a:ext cx="8143932" cy="5715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442051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3477" y="142852"/>
            <a:ext cx="8887679" cy="65008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364798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image6.png" descr="Y:\Totalomics\1. 문서별\0. 메뉴얼\로고 파일\head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3738" y="6415088"/>
            <a:ext cx="1516062" cy="327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sp>
        <p:nvSpPr>
          <p:cNvPr id="3075" name="Shape 143"/>
          <p:cNvSpPr>
            <a:spLocks noChangeArrowheads="1"/>
          </p:cNvSpPr>
          <p:nvPr/>
        </p:nvSpPr>
        <p:spPr bwMode="auto">
          <a:xfrm>
            <a:off x="323850" y="288925"/>
            <a:ext cx="6572250" cy="547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45719" rIns="45719">
            <a:spAutoFit/>
          </a:bodyPr>
          <a:lstStyle>
            <a:lvl1pPr eaLnBrk="0" hangingPunct="0">
              <a:spcBef>
                <a:spcPts val="700"/>
              </a:spcBef>
              <a:buSzPct val="100000"/>
              <a:buFont typeface="Arial" pitchFamily="34" charset="0"/>
              <a:buChar char="•"/>
              <a:defRPr sz="32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sym typeface="맑은 고딕" pitchFamily="50" charset="-127"/>
              </a:defRPr>
            </a:lvl1pPr>
            <a:lvl2pPr marL="742950" indent="-285750" eaLnBrk="0" hangingPunct="0">
              <a:spcBef>
                <a:spcPts val="700"/>
              </a:spcBef>
              <a:buSzPct val="100000"/>
              <a:buFont typeface="Arial" pitchFamily="34" charset="0"/>
              <a:buChar char="–"/>
              <a:defRPr sz="32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sym typeface="맑은 고딕" pitchFamily="50" charset="-127"/>
              </a:defRPr>
            </a:lvl2pPr>
            <a:lvl3pPr marL="1143000" indent="-228600" eaLnBrk="0" hangingPunct="0">
              <a:spcBef>
                <a:spcPts val="700"/>
              </a:spcBef>
              <a:buSzPct val="100000"/>
              <a:buFont typeface="Arial" pitchFamily="34" charset="0"/>
              <a:buChar char="•"/>
              <a:defRPr sz="32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sym typeface="맑은 고딕" pitchFamily="50" charset="-127"/>
              </a:defRPr>
            </a:lvl3pPr>
            <a:lvl4pPr marL="1600200" indent="-228600" eaLnBrk="0" hangingPunct="0">
              <a:spcBef>
                <a:spcPts val="700"/>
              </a:spcBef>
              <a:buSzPct val="100000"/>
              <a:buFont typeface="Arial" pitchFamily="34" charset="0"/>
              <a:buChar char="–"/>
              <a:defRPr sz="32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sym typeface="맑은 고딕" pitchFamily="50" charset="-127"/>
              </a:defRPr>
            </a:lvl4pPr>
            <a:lvl5pPr marL="2057400" indent="-228600" eaLnBrk="0" hangingPunct="0">
              <a:spcBef>
                <a:spcPts val="700"/>
              </a:spcBef>
              <a:buSzPct val="100000"/>
              <a:buFont typeface="Arial" pitchFamily="34" charset="0"/>
              <a:buChar char="»"/>
              <a:defRPr sz="32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sym typeface="맑은 고딕" pitchFamily="50" charset="-127"/>
              </a:defRPr>
            </a:lvl5pPr>
            <a:lvl6pPr marL="25146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pitchFamily="34" charset="0"/>
              <a:buChar char="»"/>
              <a:defRPr sz="32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sym typeface="맑은 고딕" pitchFamily="50" charset="-127"/>
              </a:defRPr>
            </a:lvl6pPr>
            <a:lvl7pPr marL="29718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pitchFamily="34" charset="0"/>
              <a:buChar char="»"/>
              <a:defRPr sz="32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sym typeface="맑은 고딕" pitchFamily="50" charset="-127"/>
              </a:defRPr>
            </a:lvl7pPr>
            <a:lvl8pPr marL="34290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pitchFamily="34" charset="0"/>
              <a:buChar char="»"/>
              <a:defRPr sz="32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sym typeface="맑은 고딕" pitchFamily="50" charset="-127"/>
              </a:defRPr>
            </a:lvl8pPr>
            <a:lvl9pPr marL="3886200" indent="-22860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Arial" pitchFamily="34" charset="0"/>
              <a:buChar char="»"/>
              <a:defRPr sz="32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sym typeface="맑은 고딕" pitchFamily="50" charset="-127"/>
              </a:defRPr>
            </a:lvl9pPr>
          </a:lstStyle>
          <a:p>
            <a:pPr eaLnBrk="1" latinLnBrk="0">
              <a:spcBef>
                <a:spcPct val="0"/>
              </a:spcBef>
              <a:buSzTx/>
              <a:buFontTx/>
              <a:buNone/>
            </a:pPr>
            <a:r>
              <a:rPr lang="ko-KR" altLang="ko-KR" sz="2800" b="1">
                <a:latin typeface="Arial" pitchFamily="34" charset="0"/>
                <a:cs typeface="Arial" pitchFamily="34" charset="0"/>
                <a:sym typeface="Arial" pitchFamily="34" charset="0"/>
              </a:rPr>
              <a:t>NGS </a:t>
            </a:r>
            <a:r>
              <a:rPr lang="ko-KR" altLang="ko-KR" sz="2800" b="1">
                <a:cs typeface="Arial" pitchFamily="34" charset="0"/>
              </a:rPr>
              <a:t>장비 스펙 비교</a:t>
            </a:r>
          </a:p>
        </p:txBody>
      </p:sp>
      <p:sp>
        <p:nvSpPr>
          <p:cNvPr id="3076" name="Shape 144"/>
          <p:cNvSpPr>
            <a:spLocks noChangeShapeType="1"/>
          </p:cNvSpPr>
          <p:nvPr/>
        </p:nvSpPr>
        <p:spPr bwMode="auto">
          <a:xfrm>
            <a:off x="323850" y="836613"/>
            <a:ext cx="7488238" cy="0"/>
          </a:xfrm>
          <a:prstGeom prst="line">
            <a:avLst/>
          </a:prstGeom>
          <a:noFill/>
          <a:ln w="57150">
            <a:solidFill>
              <a:srgbClr val="808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45719" rIns="45719"/>
          <a:lstStyle/>
          <a:p>
            <a:endParaRPr lang="ko-KR" altLang="en-US"/>
          </a:p>
        </p:txBody>
      </p:sp>
      <p:graphicFrame>
        <p:nvGraphicFramePr>
          <p:cNvPr id="145" name="Table 145"/>
          <p:cNvGraphicFramePr/>
          <p:nvPr/>
        </p:nvGraphicFramePr>
        <p:xfrm>
          <a:off x="323850" y="1408113"/>
          <a:ext cx="8496301" cy="4684712"/>
        </p:xfrm>
        <a:graphic>
          <a:graphicData uri="http://schemas.openxmlformats.org/drawingml/2006/table">
            <a:tbl>
              <a:tblPr/>
              <a:tblGrid>
                <a:gridCol w="1162285"/>
                <a:gridCol w="1641640"/>
                <a:gridCol w="1994903"/>
                <a:gridCol w="1880613"/>
                <a:gridCol w="1816860"/>
              </a:tblGrid>
              <a:tr h="563792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endParaRPr sz="1200" b="1" dirty="0"/>
                    </a:p>
                  </a:txBody>
                  <a:tcPr marL="9524" marR="9524" marT="9524" marB="9524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600" b="1" dirty="0"/>
                        <a:t>HiSeq2500</a:t>
                      </a:r>
                    </a:p>
                  </a:txBody>
                  <a:tcPr marL="9524" marR="9524" marT="9524" marB="9524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600" b="1" dirty="0" err="1"/>
                        <a:t>PacBio</a:t>
                      </a:r>
                      <a:r>
                        <a:rPr sz="1600" b="1" dirty="0"/>
                        <a:t> RSII</a:t>
                      </a:r>
                    </a:p>
                  </a:txBody>
                  <a:tcPr marL="9524" marR="9524" marT="9524" marB="9524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600" b="1" dirty="0" err="1"/>
                        <a:t>PacBio</a:t>
                      </a:r>
                      <a:r>
                        <a:rPr sz="1600" b="1" dirty="0"/>
                        <a:t> Sequel</a:t>
                      </a:r>
                    </a:p>
                  </a:txBody>
                  <a:tcPr marL="9524" marR="9524" marT="9524" marB="9524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600" b="1" dirty="0" smtClean="0"/>
                        <a:t>10</a:t>
                      </a:r>
                      <a:r>
                        <a:rPr lang="en-US" sz="1600" b="1" baseline="0" dirty="0" smtClean="0"/>
                        <a:t> X</a:t>
                      </a:r>
                      <a:endParaRPr sz="1600" b="1" dirty="0"/>
                    </a:p>
                  </a:txBody>
                  <a:tcPr marL="9524" marR="9524" marT="9524" marB="9524" anchor="ctr" horzOverflow="overflow"/>
                </a:tc>
              </a:tr>
              <a:tr h="794928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 b="1"/>
                        <a:t>장비가격</a:t>
                      </a:r>
                    </a:p>
                  </a:txBody>
                  <a:tcPr marL="9524" marR="9524" marT="9524" marB="9524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 b="1" dirty="0"/>
                        <a:t>$900K</a:t>
                      </a:r>
                    </a:p>
                  </a:txBody>
                  <a:tcPr marL="9524" marR="9524" marT="9524" marB="9524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 b="1"/>
                        <a:t>$750K</a:t>
                      </a:r>
                    </a:p>
                  </a:txBody>
                  <a:tcPr marL="9524" marR="9524" marT="9524" marB="9524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 b="1" dirty="0"/>
                        <a:t>$350K</a:t>
                      </a:r>
                    </a:p>
                  </a:txBody>
                  <a:tcPr marL="9524" marR="9524" marT="9524" marB="9524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en-US" sz="1200" b="1" dirty="0" smtClean="0"/>
                        <a:t>$75,000</a:t>
                      </a:r>
                      <a:endParaRPr sz="1200" b="1" dirty="0"/>
                    </a:p>
                  </a:txBody>
                  <a:tcPr marL="9524" marR="9524" marT="9524" marB="9524" anchor="ctr" horzOverflow="overflow"/>
                </a:tc>
              </a:tr>
              <a:tr h="1108664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 b="1"/>
                        <a:t>생산량</a:t>
                      </a:r>
                    </a:p>
                  </a:txBody>
                  <a:tcPr marL="9524" marR="9524" marT="9524" marB="9524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 b="1"/>
                        <a:t>50, 63, 90Gb/lane</a:t>
                      </a:r>
                    </a:p>
                  </a:txBody>
                  <a:tcPr marL="9524" marR="9524" marT="9524" marB="9524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 b="1"/>
                        <a:t>1Gb/SMRTCell, 
8 cells</a:t>
                      </a:r>
                    </a:p>
                  </a:txBody>
                  <a:tcPr marL="9524" marR="9524" marT="9524" marB="9524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 b="1" dirty="0"/>
                        <a:t>7Gb/</a:t>
                      </a:r>
                      <a:r>
                        <a:rPr sz="1200" b="1" dirty="0" err="1"/>
                        <a:t>SMRTCell</a:t>
                      </a:r>
                      <a:r>
                        <a:rPr sz="1200" b="1" dirty="0"/>
                        <a:t>, 
16 cells</a:t>
                      </a:r>
                    </a:p>
                  </a:txBody>
                  <a:tcPr marL="9524" marR="9524" marT="9524" marB="9524" anchor="ctr" horzOverflow="overflow"/>
                </a:tc>
                <a:tc rowSpan="3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800"/>
                      </a:pPr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Helvetica"/>
                          <a:cs typeface="Helvetica"/>
                        </a:rPr>
                        <a:t>~ 100 kb Average Length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800"/>
                      </a:pPr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Helvetica"/>
                          <a:cs typeface="Helvetica"/>
                        </a:rPr>
                        <a:t>(1 </a:t>
                      </a:r>
                      <a:r>
                        <a:rPr lang="en-US" sz="1200" b="1" dirty="0" err="1" smtClean="0">
                          <a:solidFill>
                            <a:schemeClr val="tx1"/>
                          </a:solidFill>
                          <a:latin typeface="Helvetica"/>
                          <a:cs typeface="Helvetica"/>
                        </a:rPr>
                        <a:t>ng</a:t>
                      </a:r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Helvetica"/>
                          <a:cs typeface="Helvetica"/>
                        </a:rPr>
                        <a:t> </a:t>
                      </a:r>
                      <a:r>
                        <a:rPr lang="en-US" sz="1200" b="1" dirty="0" err="1" smtClean="0">
                          <a:solidFill>
                            <a:schemeClr val="tx1"/>
                          </a:solidFill>
                          <a:latin typeface="Helvetica"/>
                          <a:cs typeface="Helvetica"/>
                        </a:rPr>
                        <a:t>gDNA</a:t>
                      </a:r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Helvetica"/>
                          <a:cs typeface="Helvetica"/>
                        </a:rPr>
                        <a:t>)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800"/>
                      </a:pPr>
                      <a:endParaRPr lang="en-US" sz="1200" b="1" dirty="0" smtClean="0">
                        <a:solidFill>
                          <a:schemeClr val="tx1"/>
                        </a:solidFill>
                        <a:latin typeface="Helvetica"/>
                        <a:cs typeface="Helvetica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800"/>
                      </a:pPr>
                      <a:r>
                        <a:rPr lang="ko-KR" altLang="en-US" sz="1200" b="1" dirty="0" smtClean="0">
                          <a:sym typeface="Wingdings" panose="05000000000000000000" pitchFamily="2" charset="2"/>
                        </a:rPr>
                        <a:t>적은 </a:t>
                      </a:r>
                      <a:r>
                        <a:rPr lang="en-US" altLang="ko-KR" sz="1200" b="1" dirty="0" smtClean="0">
                          <a:sym typeface="Wingdings" panose="05000000000000000000" pitchFamily="2" charset="2"/>
                        </a:rPr>
                        <a:t>DNA </a:t>
                      </a:r>
                      <a:r>
                        <a:rPr lang="ko-KR" altLang="en-US" sz="1200" b="1" dirty="0" smtClean="0">
                          <a:sym typeface="Wingdings" panose="05000000000000000000" pitchFamily="2" charset="2"/>
                        </a:rPr>
                        <a:t>양으로 </a:t>
                      </a:r>
                      <a:r>
                        <a:rPr lang="en-US" altLang="ko-KR" sz="1200" b="1" dirty="0" smtClean="0">
                          <a:sym typeface="Wingdings" panose="05000000000000000000" pitchFamily="2" charset="2"/>
                        </a:rPr>
                        <a:t>phasing, SNP, SV </a:t>
                      </a:r>
                      <a:r>
                        <a:rPr lang="ko-KR" altLang="en-US" sz="1200" b="1" dirty="0" smtClean="0">
                          <a:sym typeface="Wingdings" panose="05000000000000000000" pitchFamily="2" charset="2"/>
                        </a:rPr>
                        <a:t>가능</a:t>
                      </a:r>
                      <a:endParaRPr lang="en-US" altLang="ko-KR" sz="1200" b="1" dirty="0" smtClean="0">
                        <a:sym typeface="Wingdings" panose="05000000000000000000" pitchFamily="2" charset="2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800"/>
                      </a:pPr>
                      <a:endParaRPr lang="en-US" altLang="ko-KR" sz="1200" b="1" dirty="0" smtClean="0">
                        <a:sym typeface="Wingdings" panose="05000000000000000000" pitchFamily="2" charset="2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800"/>
                      </a:pPr>
                      <a:r>
                        <a:rPr lang="en-US" altLang="en-US" sz="1200" b="1" dirty="0" err="1" smtClean="0">
                          <a:solidFill>
                            <a:schemeClr val="tx1"/>
                          </a:solidFill>
                          <a:latin typeface="Helvetica"/>
                          <a:cs typeface="Helvetica"/>
                          <a:sym typeface="45 Helvetica Light" charset="0"/>
                        </a:rPr>
                        <a:t>Haplotyping</a:t>
                      </a:r>
                      <a:endParaRPr lang="en-US" altLang="en-US" sz="1200" b="1" dirty="0" smtClean="0">
                        <a:solidFill>
                          <a:schemeClr val="tx1"/>
                        </a:solidFill>
                        <a:latin typeface="Helvetica"/>
                        <a:cs typeface="Helvetica"/>
                        <a:sym typeface="45 Helvetica Light" charset="0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800"/>
                      </a:pPr>
                      <a:endParaRPr lang="en-US" sz="1200" b="1" dirty="0" smtClean="0">
                        <a:solidFill>
                          <a:schemeClr val="tx1"/>
                        </a:solidFill>
                        <a:latin typeface="Helvetica"/>
                        <a:cs typeface="Helvetica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800"/>
                      </a:pPr>
                      <a:r>
                        <a:rPr lang="en-US" sz="1200" b="1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De novo sequencing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800"/>
                      </a:pPr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은 아직 개발 중</a:t>
                      </a:r>
                      <a:endParaRPr lang="en-US" altLang="ko-KR" sz="1200" b="1" dirty="0" smtClean="0">
                        <a:solidFill>
                          <a:schemeClr val="tx1"/>
                        </a:solidFill>
                        <a:sym typeface="Wingdings" panose="05000000000000000000" pitchFamily="2" charset="2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800"/>
                      </a:pPr>
                      <a:endParaRPr lang="en-US" sz="1200" b="1" dirty="0" smtClean="0">
                        <a:solidFill>
                          <a:schemeClr val="tx1"/>
                        </a:solidFill>
                        <a:latin typeface="Helvetica"/>
                        <a:cs typeface="Helvetica"/>
                      </a:endParaRPr>
                    </a:p>
                  </a:txBody>
                  <a:tcPr marL="9524" marR="9524" marT="9524" marB="9524" anchor="ctr" horzOverflow="overflow"/>
                </a:tc>
              </a:tr>
              <a:tr h="1108664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 b="1"/>
                        <a:t>Read length</a:t>
                      </a:r>
                    </a:p>
                  </a:txBody>
                  <a:tcPr marL="9524" marR="9524" marT="9524" marB="9524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 b="1"/>
                        <a:t>100, 125, 150bp</a:t>
                      </a:r>
                    </a:p>
                  </a:txBody>
                  <a:tcPr marL="9524" marR="9524" marT="9524" marB="9524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 b="1"/>
                        <a:t>15~20kb</a:t>
                      </a:r>
                    </a:p>
                  </a:txBody>
                  <a:tcPr marL="9524" marR="9524" marT="9524" marB="9524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 b="1" dirty="0"/>
                        <a:t>15~20kb</a:t>
                      </a:r>
                    </a:p>
                  </a:txBody>
                  <a:tcPr marL="9524" marR="9524" marT="9524" marB="9524" anchor="ctr" horzOverflow="overflow"/>
                </a:tc>
                <a:tc vMerge="1">
                  <a:txBody>
                    <a:bodyPr/>
                    <a:lstStyle/>
                    <a:p>
                      <a:pPr algn="ctr">
                        <a:defRPr sz="1800"/>
                      </a:pPr>
                      <a:endParaRPr sz="1200" b="1" dirty="0"/>
                    </a:p>
                  </a:txBody>
                  <a:tcPr marL="9525" marR="9525" marT="9525" marB="9525" anchor="ctr" horzOverflow="overflow"/>
                </a:tc>
              </a:tr>
              <a:tr h="1108664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 b="1"/>
                        <a:t>run time(days)</a:t>
                      </a:r>
                    </a:p>
                  </a:txBody>
                  <a:tcPr marL="9524" marR="9524" marT="9524" marB="9524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 b="1"/>
                        <a:t>3.5d</a:t>
                      </a:r>
                    </a:p>
                  </a:txBody>
                  <a:tcPr marL="9524" marR="9524" marT="9524" marB="9524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 b="1"/>
                        <a:t>90min~12h</a:t>
                      </a:r>
                    </a:p>
                  </a:txBody>
                  <a:tcPr marL="9524" marR="9524" marT="9524" marB="9524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 b="1" dirty="0"/>
                        <a:t>90min~1d</a:t>
                      </a:r>
                    </a:p>
                  </a:txBody>
                  <a:tcPr marL="9524" marR="9524" marT="9524" marB="9524" anchor="ctr" horzOverflow="overflow"/>
                </a:tc>
                <a:tc vMerge="1">
                  <a:txBody>
                    <a:bodyPr/>
                    <a:lstStyle/>
                    <a:p>
                      <a:pPr algn="ctr">
                        <a:defRPr sz="1800"/>
                      </a:pPr>
                      <a:endParaRPr sz="1200" b="1" dirty="0"/>
                    </a:p>
                  </a:txBody>
                  <a:tcPr marL="9525" marR="9525" marT="9525" marB="9525" anchor="ctr" horzOverflow="overflow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2856585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7"/>
          <p:cNvSpPr txBox="1">
            <a:spLocks/>
          </p:cNvSpPr>
          <p:nvPr/>
        </p:nvSpPr>
        <p:spPr>
          <a:xfrm>
            <a:off x="8100392" y="6525344"/>
            <a:ext cx="982662" cy="24447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2D56939-8D60-4A7E-A375-51E45C81BF9E}" type="slidenum">
              <a:rPr lang="ko-KR" altLang="en-US" smtClean="0"/>
              <a:pPr/>
              <a:t>11</a:t>
            </a:fld>
            <a:endParaRPr lang="ko-KR" altLang="en-US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93"/>
          <a:stretch>
            <a:fillRect/>
          </a:stretch>
        </p:blipFill>
        <p:spPr bwMode="auto">
          <a:xfrm>
            <a:off x="426979" y="1285860"/>
            <a:ext cx="8431301" cy="44291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제목 1"/>
          <p:cNvSpPr txBox="1">
            <a:spLocks/>
          </p:cNvSpPr>
          <p:nvPr/>
        </p:nvSpPr>
        <p:spPr>
          <a:xfrm>
            <a:off x="428596" y="142852"/>
            <a:ext cx="7498080" cy="654032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342900" marR="0" lvl="0" indent="-342900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 sz="3200" b="1">
                <a:solidFill>
                  <a:srgbClr val="0000FF"/>
                </a:solidFill>
                <a:latin typeface="휴먼옛체" pitchFamily="18" charset="-127"/>
                <a:ea typeface="휴먼옛체" pitchFamily="18" charset="-127"/>
              </a:defRPr>
            </a:lvl1pPr>
          </a:lstStyle>
          <a:p>
            <a:r>
              <a:rPr lang="en-US" altLang="ko-KR" dirty="0" err="1"/>
              <a:t>Flowgram</a:t>
            </a:r>
            <a:r>
              <a:rPr lang="en-US" altLang="ko-KR" dirty="0"/>
              <a:t> Generation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9582968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/>
          <a:srcRect t="5857"/>
          <a:stretch>
            <a:fillRect/>
          </a:stretch>
        </p:blipFill>
        <p:spPr bwMode="auto">
          <a:xfrm>
            <a:off x="158750" y="1096966"/>
            <a:ext cx="8826500" cy="53324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제목 1"/>
          <p:cNvSpPr txBox="1">
            <a:spLocks/>
          </p:cNvSpPr>
          <p:nvPr/>
        </p:nvSpPr>
        <p:spPr>
          <a:xfrm>
            <a:off x="428596" y="142852"/>
            <a:ext cx="7498080" cy="654032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342900" marR="0" lvl="0" indent="-342900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 sz="3200" b="1">
                <a:solidFill>
                  <a:srgbClr val="0000FF"/>
                </a:solidFill>
                <a:latin typeface="휴먼옛체" pitchFamily="18" charset="-127"/>
                <a:ea typeface="휴먼옛체" pitchFamily="18" charset="-127"/>
              </a:defRPr>
            </a:lvl1pPr>
          </a:lstStyle>
          <a:p>
            <a:r>
              <a:rPr lang="en-US" altLang="ko-KR" dirty="0"/>
              <a:t>Roche GS FLX 454 Throughput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4260638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34" y="357166"/>
            <a:ext cx="8109365" cy="57864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116510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1" y="642918"/>
            <a:ext cx="8724855" cy="5000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186418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 l="266"/>
          <a:stretch>
            <a:fillRect/>
          </a:stretch>
        </p:blipFill>
        <p:spPr bwMode="auto">
          <a:xfrm>
            <a:off x="428596" y="612775"/>
            <a:ext cx="8309004" cy="5632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510367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8969" y="500042"/>
            <a:ext cx="8770749" cy="5715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524811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0756" y="3214686"/>
            <a:ext cx="8941838" cy="25717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8596" y="500042"/>
            <a:ext cx="8451636" cy="2500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071934" y="1071546"/>
            <a:ext cx="1285884" cy="9631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446576" y="5629298"/>
            <a:ext cx="1696928" cy="1300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687612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76250" y="561975"/>
            <a:ext cx="8191500" cy="573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252410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6475" y="357166"/>
            <a:ext cx="9089069" cy="5715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294252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28992" y="912396"/>
            <a:ext cx="5214974" cy="551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순서도: 지연 8"/>
          <p:cNvSpPr/>
          <p:nvPr/>
        </p:nvSpPr>
        <p:spPr>
          <a:xfrm>
            <a:off x="3952998" y="4942874"/>
            <a:ext cx="216024" cy="288032"/>
          </a:xfrm>
          <a:prstGeom prst="flowChartDelay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내용 개체 틀 2"/>
          <p:cNvSpPr txBox="1">
            <a:spLocks/>
          </p:cNvSpPr>
          <p:nvPr/>
        </p:nvSpPr>
        <p:spPr>
          <a:xfrm>
            <a:off x="285720" y="1500174"/>
            <a:ext cx="2848360" cy="3421360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596646" marR="0" lvl="0" indent="-514350" algn="l" defTabSz="914400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+mj-lt"/>
              <a:buAutoNum type="alphaLcPeriod"/>
              <a:tabLst/>
              <a:defRPr/>
            </a:pPr>
            <a:r>
              <a:rPr kumimoji="0" lang="en-US" altLang="ko-KR" sz="2000" i="0" u="sng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Sanger Sequencing</a:t>
            </a:r>
          </a:p>
          <a:p>
            <a:pPr marL="640080" marR="0" lvl="1" indent="-237744" algn="l" defTabSz="914400" rtl="0" eaLnBrk="1" fontAlgn="auto" latinLnBrk="1" hangingPunct="1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itchFamily="34" charset="0"/>
              <a:buChar char="•"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Plasmid vector and </a:t>
            </a:r>
            <a:r>
              <a:rPr kumimoji="0" lang="en-US" altLang="ko-KR" sz="16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E.Coli</a:t>
            </a: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used </a:t>
            </a:r>
          </a:p>
          <a:p>
            <a:pPr marL="640080" marR="0" lvl="1" indent="-237744" algn="l" defTabSz="914400" rtl="0" eaLnBrk="1" fontAlgn="auto" latinLnBrk="1" hangingPunct="1">
              <a:lnSpc>
                <a:spcPct val="100000"/>
              </a:lnSpc>
              <a:spcBef>
                <a:spcPts val="55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itchFamily="34" charset="0"/>
              <a:buChar char="•"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Each round of primer extension is stochastically terminated by the fluorescently labeled </a:t>
            </a:r>
            <a:r>
              <a:rPr kumimoji="0" lang="en-US" altLang="ko-KR" sz="16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ddNTPs</a:t>
            </a: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.</a:t>
            </a:r>
          </a:p>
          <a:p>
            <a:pPr marL="596646" marR="0" lvl="0" indent="-514350" algn="l" defTabSz="914400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+mj-lt"/>
              <a:buAutoNum type="alphaLcPeriod"/>
              <a:tabLst/>
              <a:defRPr/>
            </a:pPr>
            <a:r>
              <a:rPr kumimoji="0" lang="en-US" altLang="ko-KR" sz="2000" i="0" u="sng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Cyclic Array Sequencing</a:t>
            </a:r>
            <a:endParaRPr kumimoji="0" lang="ko-KR" altLang="en-US" sz="2000" i="0" u="sng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365760" marR="0" lvl="0" indent="-283464" algn="l" defTabSz="914400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"/>
              <a:tabLst/>
              <a:defRPr/>
            </a:pPr>
            <a:endParaRPr kumimoji="0" lang="ko-KR" altLang="en-US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제목 1"/>
          <p:cNvSpPr txBox="1">
            <a:spLocks/>
          </p:cNvSpPr>
          <p:nvPr/>
        </p:nvSpPr>
        <p:spPr>
          <a:xfrm>
            <a:off x="0" y="71438"/>
            <a:ext cx="9144000" cy="785794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342900" marR="0" lvl="0" indent="-342900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 sz="3200" b="1">
                <a:solidFill>
                  <a:srgbClr val="0000FF"/>
                </a:solidFill>
                <a:latin typeface="휴먼옛체" pitchFamily="18" charset="-127"/>
                <a:ea typeface="휴먼옛체" pitchFamily="18" charset="-127"/>
              </a:defRPr>
            </a:lvl1pPr>
          </a:lstStyle>
          <a:p>
            <a:r>
              <a:rPr lang="en-US" altLang="ko-KR" dirty="0"/>
              <a:t>CES vs. NGS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9969647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2" y="428604"/>
            <a:ext cx="8581948" cy="56436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119357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" y="357165"/>
            <a:ext cx="9144001" cy="55955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379137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438" y="428604"/>
            <a:ext cx="8929718" cy="59778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893518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438" y="500041"/>
            <a:ext cx="8858280" cy="58051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767567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571479"/>
            <a:ext cx="8715436" cy="5745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40342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844" y="428604"/>
            <a:ext cx="8572560" cy="5972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414087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596" y="428604"/>
            <a:ext cx="8115300" cy="5530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894284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58" y="571480"/>
            <a:ext cx="8429684" cy="53643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863893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428604"/>
            <a:ext cx="8518114" cy="56436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729182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2" y="500042"/>
            <a:ext cx="8501746" cy="55007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837056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내용 개체 틀 4"/>
          <p:cNvGraphicFramePr>
            <a:graphicFrameLocks/>
          </p:cNvGraphicFramePr>
          <p:nvPr/>
        </p:nvGraphicFramePr>
        <p:xfrm>
          <a:off x="500034" y="1000108"/>
          <a:ext cx="8072494" cy="49292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826415"/>
                <a:gridCol w="3100451"/>
                <a:gridCol w="3145628"/>
              </a:tblGrid>
              <a:tr h="465155"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CES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NGS</a:t>
                      </a:r>
                      <a:endParaRPr lang="ko-KR" altLang="en-US" sz="1600" dirty="0"/>
                    </a:p>
                  </a:txBody>
                  <a:tcPr anchor="ctr"/>
                </a:tc>
              </a:tr>
              <a:tr h="80287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Read Number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96</a:t>
                      </a:r>
                      <a:r>
                        <a:rPr lang="en-US" altLang="ko-KR" sz="1400" baseline="0" dirty="0" smtClean="0"/>
                        <a:t> or 384 capillaries</a:t>
                      </a:r>
                    </a:p>
                    <a:p>
                      <a:pPr latinLnBrk="1"/>
                      <a:r>
                        <a:rPr lang="en-US" altLang="ko-KR" sz="1400" baseline="0" dirty="0" smtClean="0"/>
                        <a:t>(limited parallelism)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~12 billion/run (</a:t>
                      </a:r>
                      <a:r>
                        <a:rPr lang="en-US" altLang="ko-KR" sz="1400" dirty="0" err="1" smtClean="0"/>
                        <a:t>HiSeq</a:t>
                      </a:r>
                      <a:r>
                        <a:rPr lang="en-US" altLang="ko-KR" sz="1400" dirty="0" smtClean="0"/>
                        <a:t> X)</a:t>
                      </a:r>
                      <a:endParaRPr lang="ko-KR" altLang="en-US" sz="1400" dirty="0"/>
                    </a:p>
                  </a:txBody>
                  <a:tcPr anchor="ctr"/>
                </a:tc>
              </a:tr>
              <a:tr h="46515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Read Length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Long (~1,000bp)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Short</a:t>
                      </a:r>
                      <a:r>
                        <a:rPr lang="en-US" altLang="ko-KR" sz="1400" baseline="0" dirty="0" smtClean="0"/>
                        <a:t> (50~700bp)</a:t>
                      </a:r>
                      <a:endParaRPr lang="ko-KR" altLang="en-US" sz="1400" dirty="0"/>
                    </a:p>
                  </a:txBody>
                  <a:tcPr anchor="ctr"/>
                </a:tc>
              </a:tr>
              <a:tr h="46515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Accuracy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~99.999%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10 folds less </a:t>
                      </a:r>
                      <a:endParaRPr lang="ko-KR" altLang="en-US" sz="1400" dirty="0"/>
                    </a:p>
                  </a:txBody>
                  <a:tcPr anchor="ctr"/>
                </a:tc>
              </a:tr>
              <a:tr h="46515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Cost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$5/</a:t>
                      </a:r>
                      <a:r>
                        <a:rPr lang="en-US" altLang="ko-KR" sz="1400" dirty="0" err="1" smtClean="0"/>
                        <a:t>rxn</a:t>
                      </a:r>
                      <a:r>
                        <a:rPr lang="en-US" altLang="ko-KR" sz="1400" dirty="0" smtClean="0"/>
                        <a:t> (1kb)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As low as $10/</a:t>
                      </a:r>
                      <a:r>
                        <a:rPr lang="en-US" altLang="ko-KR" sz="1400" dirty="0" err="1" smtClean="0"/>
                        <a:t>Gb</a:t>
                      </a:r>
                      <a:endParaRPr lang="ko-KR" altLang="en-US" sz="1400" dirty="0"/>
                    </a:p>
                  </a:txBody>
                  <a:tcPr anchor="ctr"/>
                </a:tc>
              </a:tr>
              <a:tr h="226573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Advantages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buFontTx/>
                        <a:buChar char="-"/>
                      </a:pPr>
                      <a:r>
                        <a:rPr lang="en-US" altLang="ko-KR" sz="1400" dirty="0" smtClean="0"/>
                        <a:t> Better for small-scale</a:t>
                      </a:r>
                      <a:r>
                        <a:rPr lang="en-US" altLang="ko-KR" sz="1400" baseline="0" dirty="0" smtClean="0"/>
                        <a:t> projects (Kb)</a:t>
                      </a:r>
                    </a:p>
                    <a:p>
                      <a:pPr latinLnBrk="1">
                        <a:buFontTx/>
                        <a:buNone/>
                      </a:pPr>
                      <a:endParaRPr lang="en-US" altLang="ko-KR" sz="1400" baseline="0" dirty="0" smtClean="0"/>
                    </a:p>
                    <a:p>
                      <a:pPr latinLnBrk="1">
                        <a:buFontTx/>
                        <a:buChar char="-"/>
                      </a:pPr>
                      <a:r>
                        <a:rPr lang="en-US" altLang="ko-KR" sz="1400" baseline="0" dirty="0" smtClean="0"/>
                        <a:t> High accuracy</a:t>
                      </a:r>
                    </a:p>
                    <a:p>
                      <a:pPr latinLnBrk="1">
                        <a:buFontTx/>
                        <a:buNone/>
                      </a:pPr>
                      <a:endParaRPr lang="en-US" altLang="ko-KR" sz="1400" baseline="0" dirty="0" smtClean="0"/>
                    </a:p>
                    <a:p>
                      <a:pPr latinLnBrk="1">
                        <a:buFontTx/>
                        <a:buNone/>
                      </a:pP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buFontTx/>
                        <a:buChar char="-"/>
                      </a:pPr>
                      <a:r>
                        <a:rPr lang="en-US" altLang="ko-KR" sz="1400" dirty="0" smtClean="0"/>
                        <a:t> </a:t>
                      </a:r>
                      <a:r>
                        <a:rPr lang="en-US" altLang="ko-KR" sz="1400" u="sng" dirty="0" smtClean="0"/>
                        <a:t>Cost competitive and practical</a:t>
                      </a:r>
                      <a:r>
                        <a:rPr lang="en-US" altLang="ko-KR" sz="1400" dirty="0" smtClean="0"/>
                        <a:t>:</a:t>
                      </a:r>
                      <a:r>
                        <a:rPr lang="en-US" altLang="ko-KR" sz="1400" baseline="0" dirty="0" smtClean="0"/>
                        <a:t> t</a:t>
                      </a:r>
                      <a:r>
                        <a:rPr lang="en-US" altLang="ko-KR" sz="1400" dirty="0" smtClean="0"/>
                        <a:t>echnology</a:t>
                      </a:r>
                      <a:r>
                        <a:rPr lang="en-US" altLang="ko-KR" sz="1400" baseline="0" dirty="0" smtClean="0"/>
                        <a:t> of choice for large-scale projects</a:t>
                      </a:r>
                    </a:p>
                    <a:p>
                      <a:pPr latinLnBrk="1">
                        <a:buFontTx/>
                        <a:buNone/>
                      </a:pPr>
                      <a:endParaRPr lang="en-US" altLang="ko-KR" sz="1400" baseline="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400" dirty="0" smtClean="0"/>
                        <a:t> In vitro construction of</a:t>
                      </a:r>
                      <a:r>
                        <a:rPr lang="en-US" altLang="ko-KR" sz="1400" baseline="0" dirty="0" smtClean="0"/>
                        <a:t>   </a:t>
                      </a:r>
                      <a:r>
                        <a:rPr lang="en-US" altLang="ko-KR" sz="1400" dirty="0" smtClean="0"/>
                        <a:t>sequencing libraries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aseline="0" dirty="0" smtClean="0"/>
                    </a:p>
                    <a:p>
                      <a:pPr latinLnBrk="1">
                        <a:buFontTx/>
                        <a:buChar char="-"/>
                      </a:pPr>
                      <a:r>
                        <a:rPr lang="en-US" altLang="ko-KR" sz="1400" baseline="0" dirty="0" smtClean="0"/>
                        <a:t> Low effective reagent volume</a:t>
                      </a:r>
                      <a:endParaRPr lang="ko-KR" altLang="en-US" sz="1400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3" name="제목 1"/>
          <p:cNvSpPr txBox="1">
            <a:spLocks/>
          </p:cNvSpPr>
          <p:nvPr/>
        </p:nvSpPr>
        <p:spPr>
          <a:xfrm>
            <a:off x="0" y="71438"/>
            <a:ext cx="9144000" cy="785794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342900" marR="0" lvl="0" indent="-342900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 sz="3200" b="1">
                <a:solidFill>
                  <a:srgbClr val="0000FF"/>
                </a:solidFill>
                <a:latin typeface="휴먼옛체" pitchFamily="18" charset="-127"/>
                <a:ea typeface="휴먼옛체" pitchFamily="18" charset="-127"/>
              </a:defRPr>
            </a:lvl1pPr>
          </a:lstStyle>
          <a:p>
            <a:r>
              <a:rPr lang="en-US" altLang="ko-KR" dirty="0"/>
              <a:t>CES vs. NGS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0898559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844" y="357166"/>
            <a:ext cx="8929750" cy="57864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457371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1129" y="428604"/>
            <a:ext cx="8575713" cy="56436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417717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1945" y="500042"/>
            <a:ext cx="8910649" cy="5357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572056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714348" y="71422"/>
            <a:ext cx="7498080" cy="1143000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342900" marR="0" lvl="0" indent="-342900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 sz="3200" b="1">
                <a:solidFill>
                  <a:srgbClr val="0000FF"/>
                </a:solidFill>
                <a:latin typeface="휴먼옛체" pitchFamily="18" charset="-127"/>
                <a:ea typeface="휴먼옛체" pitchFamily="18" charset="-127"/>
              </a:defRPr>
            </a:lvl1pPr>
          </a:lstStyle>
          <a:p>
            <a:r>
              <a:rPr lang="en-US" altLang="ko-KR" dirty="0"/>
              <a:t>Illumina Workflow</a:t>
            </a:r>
            <a:endParaRPr lang="ko-KR" altLang="en-US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 cstate="print"/>
          <a:srcRect l="8813" t="27770" r="5999" b="18231"/>
          <a:stretch>
            <a:fillRect/>
          </a:stretch>
        </p:blipFill>
        <p:spPr bwMode="auto">
          <a:xfrm>
            <a:off x="214282" y="928670"/>
            <a:ext cx="8862281" cy="55007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4" name="그룹 3"/>
          <p:cNvGrpSpPr/>
          <p:nvPr/>
        </p:nvGrpSpPr>
        <p:grpSpPr>
          <a:xfrm>
            <a:off x="785786" y="2972998"/>
            <a:ext cx="7643866" cy="1402783"/>
            <a:chOff x="785786" y="2972998"/>
            <a:chExt cx="7643866" cy="1402783"/>
          </a:xfrm>
        </p:grpSpPr>
        <p:pic>
          <p:nvPicPr>
            <p:cNvPr id="5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 l="69854" t="47921" r="11970" b="38579"/>
            <a:stretch>
              <a:fillRect/>
            </a:stretch>
          </p:blipFill>
          <p:spPr bwMode="auto">
            <a:xfrm>
              <a:off x="785786" y="2972998"/>
              <a:ext cx="1928826" cy="140278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 l="14500" t="47921" r="67324" b="38579"/>
            <a:stretch>
              <a:fillRect/>
            </a:stretch>
          </p:blipFill>
          <p:spPr bwMode="auto">
            <a:xfrm>
              <a:off x="6572264" y="2993634"/>
              <a:ext cx="1857388" cy="13508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7" name="직사각형 6"/>
          <p:cNvSpPr/>
          <p:nvPr/>
        </p:nvSpPr>
        <p:spPr>
          <a:xfrm>
            <a:off x="4500562" y="857232"/>
            <a:ext cx="44238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solidFill>
                  <a:srgbClr val="0000FF"/>
                </a:solidFill>
              </a:rPr>
              <a:t>http://support.illumina.com/training.ilmn</a:t>
            </a:r>
            <a:endParaRPr lang="ko-KR" alt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745729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2500298" y="928670"/>
            <a:ext cx="3714776" cy="500066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600" smtClean="0">
                <a:solidFill>
                  <a:srgbClr val="0070C0"/>
                </a:solidFill>
                <a:latin typeface="+mj-ea"/>
              </a:rPr>
              <a:t>Flow Cell</a:t>
            </a:r>
            <a:endParaRPr lang="ko-KR" altLang="en-US" sz="1600" dirty="0">
              <a:solidFill>
                <a:srgbClr val="00B050"/>
              </a:solidFill>
              <a:latin typeface="+mj-ea"/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4348" y="1428736"/>
            <a:ext cx="7509612" cy="47863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직사각형 3"/>
          <p:cNvSpPr/>
          <p:nvPr/>
        </p:nvSpPr>
        <p:spPr>
          <a:xfrm>
            <a:off x="1403648" y="71414"/>
            <a:ext cx="5832648" cy="584775"/>
          </a:xfrm>
          <a:prstGeom prst="rect">
            <a:avLst/>
          </a:prstGeom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altLang="ko-KR" sz="3200" b="1" dirty="0">
                <a:solidFill>
                  <a:srgbClr val="0000FF"/>
                </a:solidFill>
                <a:latin typeface="휴먼옛체" pitchFamily="18" charset="-127"/>
                <a:ea typeface="휴먼옛체" pitchFamily="18" charset="-127"/>
              </a:rPr>
              <a:t>NGS Platform - </a:t>
            </a:r>
            <a:r>
              <a:rPr lang="en-US" altLang="ko-KR" sz="3200" b="1" dirty="0" err="1">
                <a:solidFill>
                  <a:srgbClr val="0000FF"/>
                </a:solidFill>
                <a:latin typeface="휴먼옛체" pitchFamily="18" charset="-127"/>
                <a:ea typeface="휴먼옛체" pitchFamily="18" charset="-127"/>
              </a:rPr>
              <a:t>HiSeq</a:t>
            </a:r>
            <a:r>
              <a:rPr lang="en-US" altLang="ko-KR" sz="3200" b="1" dirty="0">
                <a:solidFill>
                  <a:srgbClr val="0000FF"/>
                </a:solidFill>
                <a:latin typeface="휴먼옛체" pitchFamily="18" charset="-127"/>
                <a:ea typeface="휴먼옛체" pitchFamily="18" charset="-127"/>
              </a:rPr>
              <a:t> 2000</a:t>
            </a:r>
            <a:endParaRPr lang="ko-KR" altLang="en-US" sz="3200" b="1" dirty="0">
              <a:solidFill>
                <a:srgbClr val="0000FF"/>
              </a:solidFill>
              <a:latin typeface="휴먼옛체" pitchFamily="18" charset="-127"/>
              <a:ea typeface="휴먼옛체" pitchFamily="18" charset="-127"/>
            </a:endParaRPr>
          </a:p>
        </p:txBody>
      </p:sp>
      <p:sp>
        <p:nvSpPr>
          <p:cNvPr id="5" name="슬라이드 번호 개체 틀 7"/>
          <p:cNvSpPr txBox="1">
            <a:spLocks/>
          </p:cNvSpPr>
          <p:nvPr/>
        </p:nvSpPr>
        <p:spPr>
          <a:xfrm>
            <a:off x="8100392" y="6525344"/>
            <a:ext cx="982662" cy="24447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2D56939-8D60-4A7E-A375-51E45C81BF9E}" type="slidenum">
              <a:rPr lang="ko-KR" altLang="en-US" smtClean="0"/>
              <a:pPr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074323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1475656" y="980728"/>
            <a:ext cx="7488832" cy="504056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600" smtClean="0">
                <a:solidFill>
                  <a:srgbClr val="0070C0"/>
                </a:solidFill>
                <a:latin typeface="+mj-ea"/>
              </a:rPr>
              <a:t>Genomic DNA Library Preparation</a:t>
            </a:r>
            <a:endParaRPr lang="ko-KR" altLang="en-US" sz="1600" dirty="0">
              <a:solidFill>
                <a:srgbClr val="00B050"/>
              </a:solidFill>
              <a:latin typeface="+mj-ea"/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03648" y="1628800"/>
            <a:ext cx="7206095" cy="4403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슬라이드 번호 개체 틀 7"/>
          <p:cNvSpPr txBox="1">
            <a:spLocks/>
          </p:cNvSpPr>
          <p:nvPr/>
        </p:nvSpPr>
        <p:spPr>
          <a:xfrm>
            <a:off x="8100392" y="6525344"/>
            <a:ext cx="982662" cy="24447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2D56939-8D60-4A7E-A375-51E45C81BF9E}" type="slidenum">
              <a:rPr lang="ko-KR" altLang="en-US" smtClean="0"/>
              <a:pPr/>
              <a:t>35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403648" y="71414"/>
            <a:ext cx="5832648" cy="584775"/>
          </a:xfrm>
          <a:prstGeom prst="rect">
            <a:avLst/>
          </a:prstGeom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altLang="ko-KR" sz="3200" b="1" dirty="0">
                <a:solidFill>
                  <a:srgbClr val="0000FF"/>
                </a:solidFill>
                <a:latin typeface="휴먼옛체" pitchFamily="18" charset="-127"/>
                <a:ea typeface="휴먼옛체" pitchFamily="18" charset="-127"/>
              </a:rPr>
              <a:t>NGS Platform - </a:t>
            </a:r>
            <a:r>
              <a:rPr lang="en-US" altLang="ko-KR" sz="3200" b="1" dirty="0" err="1">
                <a:solidFill>
                  <a:srgbClr val="0000FF"/>
                </a:solidFill>
                <a:latin typeface="휴먼옛체" pitchFamily="18" charset="-127"/>
                <a:ea typeface="휴먼옛체" pitchFamily="18" charset="-127"/>
              </a:rPr>
              <a:t>HiSeq</a:t>
            </a:r>
            <a:r>
              <a:rPr lang="en-US" altLang="ko-KR" sz="3200" b="1" dirty="0">
                <a:solidFill>
                  <a:srgbClr val="0000FF"/>
                </a:solidFill>
                <a:latin typeface="휴먼옛체" pitchFamily="18" charset="-127"/>
                <a:ea typeface="휴먼옛체" pitchFamily="18" charset="-127"/>
              </a:rPr>
              <a:t> 2000</a:t>
            </a:r>
            <a:endParaRPr lang="ko-KR" altLang="en-US" sz="3200" b="1" dirty="0">
              <a:solidFill>
                <a:srgbClr val="0000FF"/>
              </a:solidFill>
              <a:latin typeface="휴먼옛체" pitchFamily="18" charset="-127"/>
              <a:ea typeface="휴먼옛체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9620691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1475656" y="980728"/>
            <a:ext cx="7488832" cy="504056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600" smtClean="0">
                <a:solidFill>
                  <a:srgbClr val="0070C0"/>
                </a:solidFill>
                <a:latin typeface="+mj-ea"/>
              </a:rPr>
              <a:t>Cluster Generation - Hybridize fragment &amp; Extend</a:t>
            </a:r>
            <a:endParaRPr lang="ko-KR" altLang="en-US" sz="1600" dirty="0">
              <a:solidFill>
                <a:srgbClr val="00B050"/>
              </a:solidFill>
              <a:latin typeface="+mj-ea"/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00089" y="1844675"/>
            <a:ext cx="6369372" cy="4403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슬라이드 번호 개체 틀 8"/>
          <p:cNvSpPr txBox="1">
            <a:spLocks/>
          </p:cNvSpPr>
          <p:nvPr/>
        </p:nvSpPr>
        <p:spPr>
          <a:xfrm>
            <a:off x="8100392" y="6525344"/>
            <a:ext cx="982662" cy="24447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2D56939-8D60-4A7E-A375-51E45C81BF9E}" type="slidenum">
              <a:rPr lang="ko-KR" altLang="en-US" smtClean="0"/>
              <a:pPr/>
              <a:t>36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403648" y="71414"/>
            <a:ext cx="5832648" cy="584775"/>
          </a:xfrm>
          <a:prstGeom prst="rect">
            <a:avLst/>
          </a:prstGeom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altLang="ko-KR" sz="3200" b="1" dirty="0">
                <a:solidFill>
                  <a:srgbClr val="0000FF"/>
                </a:solidFill>
                <a:latin typeface="휴먼옛체" pitchFamily="18" charset="-127"/>
                <a:ea typeface="휴먼옛체" pitchFamily="18" charset="-127"/>
              </a:rPr>
              <a:t>NGS Platform - </a:t>
            </a:r>
            <a:r>
              <a:rPr lang="en-US" altLang="ko-KR" sz="3200" b="1" dirty="0" err="1">
                <a:solidFill>
                  <a:srgbClr val="0000FF"/>
                </a:solidFill>
                <a:latin typeface="휴먼옛체" pitchFamily="18" charset="-127"/>
                <a:ea typeface="휴먼옛체" pitchFamily="18" charset="-127"/>
              </a:rPr>
              <a:t>HiSeq</a:t>
            </a:r>
            <a:r>
              <a:rPr lang="en-US" altLang="ko-KR" sz="3200" b="1" dirty="0">
                <a:solidFill>
                  <a:srgbClr val="0000FF"/>
                </a:solidFill>
                <a:latin typeface="휴먼옛체" pitchFamily="18" charset="-127"/>
                <a:ea typeface="휴먼옛체" pitchFamily="18" charset="-127"/>
              </a:rPr>
              <a:t> 2000</a:t>
            </a:r>
            <a:endParaRPr lang="ko-KR" altLang="en-US" sz="3200" b="1" dirty="0">
              <a:solidFill>
                <a:srgbClr val="0000FF"/>
              </a:solidFill>
              <a:latin typeface="휴먼옛체" pitchFamily="18" charset="-127"/>
              <a:ea typeface="휴먼옛체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025806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1475656" y="980728"/>
            <a:ext cx="7488832" cy="504056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600" smtClean="0">
                <a:solidFill>
                  <a:srgbClr val="0070C0"/>
                </a:solidFill>
                <a:latin typeface="+mj-ea"/>
              </a:rPr>
              <a:t>Cluster Generation – Denature Double stranded DNA</a:t>
            </a:r>
            <a:endParaRPr lang="ko-KR" altLang="en-US" sz="1600" dirty="0">
              <a:solidFill>
                <a:srgbClr val="00B050"/>
              </a:solidFill>
              <a:latin typeface="+mj-ea"/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56225" y="1844675"/>
            <a:ext cx="6457100" cy="4403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슬라이드 번호 개체 틀 8"/>
          <p:cNvSpPr txBox="1">
            <a:spLocks/>
          </p:cNvSpPr>
          <p:nvPr/>
        </p:nvSpPr>
        <p:spPr>
          <a:xfrm>
            <a:off x="8100392" y="6525344"/>
            <a:ext cx="982662" cy="24447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2D56939-8D60-4A7E-A375-51E45C81BF9E}" type="slidenum">
              <a:rPr lang="ko-KR" altLang="en-US" smtClean="0"/>
              <a:pPr/>
              <a:t>37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403648" y="71414"/>
            <a:ext cx="5832648" cy="584775"/>
          </a:xfrm>
          <a:prstGeom prst="rect">
            <a:avLst/>
          </a:prstGeom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altLang="ko-KR" sz="3200" b="1" dirty="0">
                <a:solidFill>
                  <a:srgbClr val="0000FF"/>
                </a:solidFill>
                <a:latin typeface="휴먼옛체" pitchFamily="18" charset="-127"/>
                <a:ea typeface="휴먼옛체" pitchFamily="18" charset="-127"/>
              </a:rPr>
              <a:t>NGS Platform - </a:t>
            </a:r>
            <a:r>
              <a:rPr lang="en-US" altLang="ko-KR" sz="3200" b="1" dirty="0" err="1">
                <a:solidFill>
                  <a:srgbClr val="0000FF"/>
                </a:solidFill>
                <a:latin typeface="휴먼옛체" pitchFamily="18" charset="-127"/>
                <a:ea typeface="휴먼옛체" pitchFamily="18" charset="-127"/>
              </a:rPr>
              <a:t>HiSeq</a:t>
            </a:r>
            <a:r>
              <a:rPr lang="en-US" altLang="ko-KR" sz="3200" b="1" dirty="0">
                <a:solidFill>
                  <a:srgbClr val="0000FF"/>
                </a:solidFill>
                <a:latin typeface="휴먼옛체" pitchFamily="18" charset="-127"/>
                <a:ea typeface="휴먼옛체" pitchFamily="18" charset="-127"/>
              </a:rPr>
              <a:t> 2000</a:t>
            </a:r>
            <a:endParaRPr lang="ko-KR" altLang="en-US" sz="3200" b="1" dirty="0">
              <a:solidFill>
                <a:srgbClr val="0000FF"/>
              </a:solidFill>
              <a:latin typeface="휴먼옛체" pitchFamily="18" charset="-127"/>
              <a:ea typeface="휴먼옛체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370866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1475656" y="980728"/>
            <a:ext cx="7488832" cy="504056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600" smtClean="0">
                <a:solidFill>
                  <a:srgbClr val="0070C0"/>
                </a:solidFill>
                <a:latin typeface="+mj-ea"/>
              </a:rPr>
              <a:t>Cluster Generation – Covalently bound spatially separated single molecules</a:t>
            </a:r>
            <a:endParaRPr lang="ko-KR" altLang="en-US" sz="1600" dirty="0">
              <a:solidFill>
                <a:srgbClr val="00B050"/>
              </a:solidFill>
              <a:latin typeface="+mj-ea"/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95161" y="1844675"/>
            <a:ext cx="6379228" cy="4403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슬라이드 번호 개체 틀 8"/>
          <p:cNvSpPr txBox="1">
            <a:spLocks/>
          </p:cNvSpPr>
          <p:nvPr/>
        </p:nvSpPr>
        <p:spPr>
          <a:xfrm>
            <a:off x="8100392" y="6525344"/>
            <a:ext cx="982662" cy="24447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2D56939-8D60-4A7E-A375-51E45C81BF9E}" type="slidenum">
              <a:rPr lang="ko-KR" altLang="en-US" smtClean="0"/>
              <a:pPr/>
              <a:t>38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403648" y="71414"/>
            <a:ext cx="5832648" cy="584775"/>
          </a:xfrm>
          <a:prstGeom prst="rect">
            <a:avLst/>
          </a:prstGeom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altLang="ko-KR" sz="3200" b="1" dirty="0">
                <a:solidFill>
                  <a:srgbClr val="0000FF"/>
                </a:solidFill>
                <a:latin typeface="휴먼옛체" pitchFamily="18" charset="-127"/>
                <a:ea typeface="휴먼옛체" pitchFamily="18" charset="-127"/>
              </a:rPr>
              <a:t>NGS Platform - </a:t>
            </a:r>
            <a:r>
              <a:rPr lang="en-US" altLang="ko-KR" sz="3200" b="1" dirty="0" err="1">
                <a:solidFill>
                  <a:srgbClr val="0000FF"/>
                </a:solidFill>
                <a:latin typeface="휴먼옛체" pitchFamily="18" charset="-127"/>
                <a:ea typeface="휴먼옛체" pitchFamily="18" charset="-127"/>
              </a:rPr>
              <a:t>HiSeq</a:t>
            </a:r>
            <a:r>
              <a:rPr lang="en-US" altLang="ko-KR" sz="3200" b="1" dirty="0">
                <a:solidFill>
                  <a:srgbClr val="0000FF"/>
                </a:solidFill>
                <a:latin typeface="휴먼옛체" pitchFamily="18" charset="-127"/>
                <a:ea typeface="휴먼옛체" pitchFamily="18" charset="-127"/>
              </a:rPr>
              <a:t> 2000</a:t>
            </a:r>
            <a:endParaRPr lang="ko-KR" altLang="en-US" sz="3200" b="1" dirty="0">
              <a:solidFill>
                <a:srgbClr val="0000FF"/>
              </a:solidFill>
              <a:latin typeface="휴먼옛체" pitchFamily="18" charset="-127"/>
              <a:ea typeface="휴먼옛체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740832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1475656" y="980728"/>
            <a:ext cx="7488832" cy="504056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600" smtClean="0">
                <a:solidFill>
                  <a:srgbClr val="0070C0"/>
                </a:solidFill>
                <a:latin typeface="+mj-ea"/>
              </a:rPr>
              <a:t>Cluster Generation – Bridge amplification</a:t>
            </a:r>
            <a:endParaRPr lang="ko-KR" altLang="en-US" sz="1600" dirty="0">
              <a:solidFill>
                <a:srgbClr val="00B050"/>
              </a:solidFill>
              <a:latin typeface="+mj-ea"/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79931" y="1844675"/>
            <a:ext cx="6609688" cy="4403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슬라이드 번호 개체 틀 8"/>
          <p:cNvSpPr txBox="1">
            <a:spLocks/>
          </p:cNvSpPr>
          <p:nvPr/>
        </p:nvSpPr>
        <p:spPr>
          <a:xfrm>
            <a:off x="8100392" y="6525344"/>
            <a:ext cx="982662" cy="24447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2D56939-8D60-4A7E-A375-51E45C81BF9E}" type="slidenum">
              <a:rPr lang="ko-KR" altLang="en-US" smtClean="0"/>
              <a:pPr/>
              <a:t>39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403648" y="71414"/>
            <a:ext cx="5832648" cy="584775"/>
          </a:xfrm>
          <a:prstGeom prst="rect">
            <a:avLst/>
          </a:prstGeom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altLang="ko-KR" sz="3200" b="1" dirty="0">
                <a:solidFill>
                  <a:srgbClr val="0000FF"/>
                </a:solidFill>
                <a:latin typeface="휴먼옛체" pitchFamily="18" charset="-127"/>
                <a:ea typeface="휴먼옛체" pitchFamily="18" charset="-127"/>
              </a:rPr>
              <a:t>NGS Platform - </a:t>
            </a:r>
            <a:r>
              <a:rPr lang="en-US" altLang="ko-KR" sz="3200" b="1" dirty="0" err="1">
                <a:solidFill>
                  <a:srgbClr val="0000FF"/>
                </a:solidFill>
                <a:latin typeface="휴먼옛체" pitchFamily="18" charset="-127"/>
                <a:ea typeface="휴먼옛체" pitchFamily="18" charset="-127"/>
              </a:rPr>
              <a:t>HiSeq</a:t>
            </a:r>
            <a:r>
              <a:rPr lang="en-US" altLang="ko-KR" sz="3200" b="1" dirty="0">
                <a:solidFill>
                  <a:srgbClr val="0000FF"/>
                </a:solidFill>
                <a:latin typeface="휴먼옛체" pitchFamily="18" charset="-127"/>
                <a:ea typeface="휴먼옛체" pitchFamily="18" charset="-127"/>
              </a:rPr>
              <a:t> 2000</a:t>
            </a:r>
            <a:endParaRPr lang="ko-KR" altLang="en-US" sz="3200" b="1" dirty="0">
              <a:solidFill>
                <a:srgbClr val="0000FF"/>
              </a:solidFill>
              <a:latin typeface="휴먼옛체" pitchFamily="18" charset="-127"/>
              <a:ea typeface="휴먼옛체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1510145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1857356" y="142852"/>
            <a:ext cx="4680520" cy="720080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342900" marR="0" lvl="0" indent="-342900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 sz="3200" b="1">
                <a:solidFill>
                  <a:srgbClr val="0000FF"/>
                </a:solidFill>
                <a:latin typeface="휴먼옛체" pitchFamily="18" charset="-127"/>
                <a:ea typeface="휴먼옛체" pitchFamily="18" charset="-127"/>
              </a:defRPr>
            </a:lvl1pPr>
          </a:lstStyle>
          <a:p>
            <a:r>
              <a:rPr lang="en-US" altLang="ko-KR" dirty="0"/>
              <a:t>NGS Services</a:t>
            </a:r>
            <a:endParaRPr lang="ko-KR" altLang="en-US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4282" y="1500174"/>
            <a:ext cx="8580378" cy="3714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슬라이드 번호 개체 틀 7"/>
          <p:cNvSpPr txBox="1">
            <a:spLocks/>
          </p:cNvSpPr>
          <p:nvPr/>
        </p:nvSpPr>
        <p:spPr>
          <a:xfrm>
            <a:off x="8100392" y="6525344"/>
            <a:ext cx="982662" cy="24447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2D56939-8D60-4A7E-A375-51E45C81BF9E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286816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1475656" y="980728"/>
            <a:ext cx="7488832" cy="504056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600" smtClean="0">
                <a:solidFill>
                  <a:srgbClr val="0070C0"/>
                </a:solidFill>
                <a:latin typeface="+mj-ea"/>
              </a:rPr>
              <a:t>Cluster Generation – Bridge amplification</a:t>
            </a:r>
            <a:endParaRPr lang="ko-KR" altLang="en-US" sz="1600" dirty="0">
              <a:solidFill>
                <a:srgbClr val="00B050"/>
              </a:solidFill>
              <a:latin typeface="+mj-ea"/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59655" y="1844675"/>
            <a:ext cx="6850239" cy="4403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슬라이드 번호 개체 틀 8"/>
          <p:cNvSpPr txBox="1">
            <a:spLocks/>
          </p:cNvSpPr>
          <p:nvPr/>
        </p:nvSpPr>
        <p:spPr>
          <a:xfrm>
            <a:off x="8100392" y="6525344"/>
            <a:ext cx="982662" cy="24447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2D56939-8D60-4A7E-A375-51E45C81BF9E}" type="slidenum">
              <a:rPr lang="ko-KR" altLang="en-US" smtClean="0"/>
              <a:pPr/>
              <a:t>40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403648" y="71414"/>
            <a:ext cx="5832648" cy="584775"/>
          </a:xfrm>
          <a:prstGeom prst="rect">
            <a:avLst/>
          </a:prstGeom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altLang="ko-KR" sz="3200" b="1" dirty="0">
                <a:solidFill>
                  <a:srgbClr val="0000FF"/>
                </a:solidFill>
                <a:latin typeface="휴먼옛체" pitchFamily="18" charset="-127"/>
                <a:ea typeface="휴먼옛체" pitchFamily="18" charset="-127"/>
              </a:rPr>
              <a:t>NGS Platform - </a:t>
            </a:r>
            <a:r>
              <a:rPr lang="en-US" altLang="ko-KR" sz="3200" b="1" dirty="0" err="1">
                <a:solidFill>
                  <a:srgbClr val="0000FF"/>
                </a:solidFill>
                <a:latin typeface="휴먼옛체" pitchFamily="18" charset="-127"/>
                <a:ea typeface="휴먼옛체" pitchFamily="18" charset="-127"/>
              </a:rPr>
              <a:t>HiSeq</a:t>
            </a:r>
            <a:r>
              <a:rPr lang="en-US" altLang="ko-KR" sz="3200" b="1" dirty="0">
                <a:solidFill>
                  <a:srgbClr val="0000FF"/>
                </a:solidFill>
                <a:latin typeface="휴먼옛체" pitchFamily="18" charset="-127"/>
                <a:ea typeface="휴먼옛체" pitchFamily="18" charset="-127"/>
              </a:rPr>
              <a:t> 2000</a:t>
            </a:r>
            <a:endParaRPr lang="ko-KR" altLang="en-US" sz="3200" b="1" dirty="0">
              <a:solidFill>
                <a:srgbClr val="0000FF"/>
              </a:solidFill>
              <a:latin typeface="휴먼옛체" pitchFamily="18" charset="-127"/>
              <a:ea typeface="휴먼옛체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3188315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1475656" y="980728"/>
            <a:ext cx="7488832" cy="504056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600" smtClean="0">
                <a:solidFill>
                  <a:srgbClr val="0070C0"/>
                </a:solidFill>
                <a:latin typeface="+mj-ea"/>
              </a:rPr>
              <a:t>Cluster Generation – Bridge amplification</a:t>
            </a:r>
            <a:endParaRPr lang="ko-KR" altLang="en-US" sz="1600" dirty="0">
              <a:solidFill>
                <a:srgbClr val="00B050"/>
              </a:solidFill>
              <a:latin typeface="+mj-ea"/>
            </a:endParaRPr>
          </a:p>
        </p:txBody>
      </p:sp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63803" y="1844675"/>
            <a:ext cx="6041943" cy="4403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슬라이드 번호 개체 틀 8"/>
          <p:cNvSpPr txBox="1">
            <a:spLocks/>
          </p:cNvSpPr>
          <p:nvPr/>
        </p:nvSpPr>
        <p:spPr>
          <a:xfrm>
            <a:off x="8100392" y="6525344"/>
            <a:ext cx="982662" cy="24447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2D56939-8D60-4A7E-A375-51E45C81BF9E}" type="slidenum">
              <a:rPr lang="ko-KR" altLang="en-US" smtClean="0"/>
              <a:pPr/>
              <a:t>41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403648" y="71414"/>
            <a:ext cx="5832648" cy="584775"/>
          </a:xfrm>
          <a:prstGeom prst="rect">
            <a:avLst/>
          </a:prstGeom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altLang="ko-KR" sz="3200" b="1" dirty="0">
                <a:solidFill>
                  <a:srgbClr val="0000FF"/>
                </a:solidFill>
                <a:latin typeface="휴먼옛체" pitchFamily="18" charset="-127"/>
                <a:ea typeface="휴먼옛체" pitchFamily="18" charset="-127"/>
              </a:rPr>
              <a:t>NGS Platform - </a:t>
            </a:r>
            <a:r>
              <a:rPr lang="en-US" altLang="ko-KR" sz="3200" b="1" dirty="0" err="1">
                <a:solidFill>
                  <a:srgbClr val="0000FF"/>
                </a:solidFill>
                <a:latin typeface="휴먼옛체" pitchFamily="18" charset="-127"/>
                <a:ea typeface="휴먼옛체" pitchFamily="18" charset="-127"/>
              </a:rPr>
              <a:t>HiSeq</a:t>
            </a:r>
            <a:r>
              <a:rPr lang="en-US" altLang="ko-KR" sz="3200" b="1" dirty="0">
                <a:solidFill>
                  <a:srgbClr val="0000FF"/>
                </a:solidFill>
                <a:latin typeface="휴먼옛체" pitchFamily="18" charset="-127"/>
                <a:ea typeface="휴먼옛체" pitchFamily="18" charset="-127"/>
              </a:rPr>
              <a:t> 2000</a:t>
            </a:r>
            <a:endParaRPr lang="ko-KR" altLang="en-US" sz="3200" b="1" dirty="0">
              <a:solidFill>
                <a:srgbClr val="0000FF"/>
              </a:solidFill>
              <a:latin typeface="휴먼옛체" pitchFamily="18" charset="-127"/>
              <a:ea typeface="휴먼옛체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0954096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1475656" y="980728"/>
            <a:ext cx="7488832" cy="504056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600" smtClean="0">
                <a:solidFill>
                  <a:srgbClr val="0070C0"/>
                </a:solidFill>
                <a:latin typeface="+mj-ea"/>
              </a:rPr>
              <a:t>Cluster Generation – Bridge amplification</a:t>
            </a:r>
            <a:endParaRPr lang="ko-KR" altLang="en-US" sz="1600" dirty="0">
              <a:solidFill>
                <a:srgbClr val="00B050"/>
              </a:solidFill>
              <a:latin typeface="+mj-ea"/>
            </a:endParaRPr>
          </a:p>
        </p:txBody>
      </p:sp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42089" y="1844675"/>
            <a:ext cx="7085371" cy="4403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슬라이드 번호 개체 틀 8"/>
          <p:cNvSpPr txBox="1">
            <a:spLocks/>
          </p:cNvSpPr>
          <p:nvPr/>
        </p:nvSpPr>
        <p:spPr>
          <a:xfrm>
            <a:off x="8100392" y="6525344"/>
            <a:ext cx="982662" cy="24447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2D56939-8D60-4A7E-A375-51E45C81BF9E}" type="slidenum">
              <a:rPr lang="ko-KR" altLang="en-US" smtClean="0"/>
              <a:pPr/>
              <a:t>42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403648" y="71414"/>
            <a:ext cx="5832648" cy="584775"/>
          </a:xfrm>
          <a:prstGeom prst="rect">
            <a:avLst/>
          </a:prstGeom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altLang="ko-KR" sz="3200" b="1" dirty="0">
                <a:solidFill>
                  <a:srgbClr val="0000FF"/>
                </a:solidFill>
                <a:latin typeface="휴먼옛체" pitchFamily="18" charset="-127"/>
                <a:ea typeface="휴먼옛체" pitchFamily="18" charset="-127"/>
              </a:rPr>
              <a:t>NGS Platform - </a:t>
            </a:r>
            <a:r>
              <a:rPr lang="en-US" altLang="ko-KR" sz="3200" b="1" dirty="0" err="1">
                <a:solidFill>
                  <a:srgbClr val="0000FF"/>
                </a:solidFill>
                <a:latin typeface="휴먼옛체" pitchFamily="18" charset="-127"/>
                <a:ea typeface="휴먼옛체" pitchFamily="18" charset="-127"/>
              </a:rPr>
              <a:t>HiSeq</a:t>
            </a:r>
            <a:r>
              <a:rPr lang="en-US" altLang="ko-KR" sz="3200" b="1" dirty="0">
                <a:solidFill>
                  <a:srgbClr val="0000FF"/>
                </a:solidFill>
                <a:latin typeface="휴먼옛체" pitchFamily="18" charset="-127"/>
                <a:ea typeface="휴먼옛체" pitchFamily="18" charset="-127"/>
              </a:rPr>
              <a:t> 2000</a:t>
            </a:r>
            <a:endParaRPr lang="ko-KR" altLang="en-US" sz="3200" b="1" dirty="0">
              <a:solidFill>
                <a:srgbClr val="0000FF"/>
              </a:solidFill>
              <a:latin typeface="휴먼옛체" pitchFamily="18" charset="-127"/>
              <a:ea typeface="휴먼옛체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08001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1475656" y="980728"/>
            <a:ext cx="7488832" cy="504056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600" smtClean="0">
                <a:solidFill>
                  <a:srgbClr val="0070C0"/>
                </a:solidFill>
                <a:latin typeface="+mj-ea"/>
              </a:rPr>
              <a:t>Cluster Generation – Bridge amplification</a:t>
            </a:r>
            <a:endParaRPr lang="ko-KR" altLang="en-US" sz="1600" dirty="0">
              <a:solidFill>
                <a:srgbClr val="00B050"/>
              </a:solidFill>
              <a:latin typeface="+mj-ea"/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03485" y="1844675"/>
            <a:ext cx="7162580" cy="4403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슬라이드 번호 개체 틀 8"/>
          <p:cNvSpPr txBox="1">
            <a:spLocks/>
          </p:cNvSpPr>
          <p:nvPr/>
        </p:nvSpPr>
        <p:spPr>
          <a:xfrm>
            <a:off x="8100392" y="6525344"/>
            <a:ext cx="982662" cy="24447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2D56939-8D60-4A7E-A375-51E45C81BF9E}" type="slidenum">
              <a:rPr lang="ko-KR" altLang="en-US" smtClean="0"/>
              <a:pPr/>
              <a:t>43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403648" y="71414"/>
            <a:ext cx="5832648" cy="584775"/>
          </a:xfrm>
          <a:prstGeom prst="rect">
            <a:avLst/>
          </a:prstGeom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altLang="ko-KR" sz="3200" b="1" dirty="0">
                <a:solidFill>
                  <a:srgbClr val="0000FF"/>
                </a:solidFill>
                <a:latin typeface="휴먼옛체" pitchFamily="18" charset="-127"/>
                <a:ea typeface="휴먼옛체" pitchFamily="18" charset="-127"/>
              </a:rPr>
              <a:t>NGS Platform - </a:t>
            </a:r>
            <a:r>
              <a:rPr lang="en-US" altLang="ko-KR" sz="3200" b="1" dirty="0" err="1">
                <a:solidFill>
                  <a:srgbClr val="0000FF"/>
                </a:solidFill>
                <a:latin typeface="휴먼옛체" pitchFamily="18" charset="-127"/>
                <a:ea typeface="휴먼옛체" pitchFamily="18" charset="-127"/>
              </a:rPr>
              <a:t>HiSeq</a:t>
            </a:r>
            <a:r>
              <a:rPr lang="en-US" altLang="ko-KR" sz="3200" b="1" dirty="0">
                <a:solidFill>
                  <a:srgbClr val="0000FF"/>
                </a:solidFill>
                <a:latin typeface="휴먼옛체" pitchFamily="18" charset="-127"/>
                <a:ea typeface="휴먼옛체" pitchFamily="18" charset="-127"/>
              </a:rPr>
              <a:t> 2000</a:t>
            </a:r>
            <a:endParaRPr lang="ko-KR" altLang="en-US" sz="3200" b="1" dirty="0">
              <a:solidFill>
                <a:srgbClr val="0000FF"/>
              </a:solidFill>
              <a:latin typeface="휴먼옛체" pitchFamily="18" charset="-127"/>
              <a:ea typeface="휴먼옛체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581123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1475656" y="980728"/>
            <a:ext cx="7488832" cy="504056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600" smtClean="0">
                <a:solidFill>
                  <a:srgbClr val="0070C0"/>
                </a:solidFill>
                <a:latin typeface="+mj-ea"/>
              </a:rPr>
              <a:t>Cluster Generation</a:t>
            </a:r>
            <a:endParaRPr lang="ko-KR" altLang="en-US" sz="1600" dirty="0">
              <a:solidFill>
                <a:srgbClr val="00B050"/>
              </a:solidFill>
              <a:latin typeface="+mj-ea"/>
            </a:endParaRPr>
          </a:p>
        </p:txBody>
      </p:sp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58244" y="1844675"/>
            <a:ext cx="6453061" cy="4403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슬라이드 번호 개체 틀 8"/>
          <p:cNvSpPr txBox="1">
            <a:spLocks/>
          </p:cNvSpPr>
          <p:nvPr/>
        </p:nvSpPr>
        <p:spPr>
          <a:xfrm>
            <a:off x="8100392" y="6525344"/>
            <a:ext cx="982662" cy="24447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2D56939-8D60-4A7E-A375-51E45C81BF9E}" type="slidenum">
              <a:rPr lang="ko-KR" altLang="en-US" smtClean="0"/>
              <a:pPr/>
              <a:t>44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403648" y="71414"/>
            <a:ext cx="5832648" cy="584775"/>
          </a:xfrm>
          <a:prstGeom prst="rect">
            <a:avLst/>
          </a:prstGeom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altLang="ko-KR" sz="3200" b="1" dirty="0">
                <a:solidFill>
                  <a:srgbClr val="0000FF"/>
                </a:solidFill>
                <a:latin typeface="휴먼옛체" pitchFamily="18" charset="-127"/>
                <a:ea typeface="휴먼옛체" pitchFamily="18" charset="-127"/>
              </a:rPr>
              <a:t>NGS Platform - </a:t>
            </a:r>
            <a:r>
              <a:rPr lang="en-US" altLang="ko-KR" sz="3200" b="1" dirty="0" err="1">
                <a:solidFill>
                  <a:srgbClr val="0000FF"/>
                </a:solidFill>
                <a:latin typeface="휴먼옛체" pitchFamily="18" charset="-127"/>
                <a:ea typeface="휴먼옛체" pitchFamily="18" charset="-127"/>
              </a:rPr>
              <a:t>HiSeq</a:t>
            </a:r>
            <a:r>
              <a:rPr lang="en-US" altLang="ko-KR" sz="3200" b="1" dirty="0">
                <a:solidFill>
                  <a:srgbClr val="0000FF"/>
                </a:solidFill>
                <a:latin typeface="휴먼옛체" pitchFamily="18" charset="-127"/>
                <a:ea typeface="휴먼옛체" pitchFamily="18" charset="-127"/>
              </a:rPr>
              <a:t> 2000</a:t>
            </a:r>
            <a:endParaRPr lang="ko-KR" altLang="en-US" sz="3200" b="1" dirty="0">
              <a:solidFill>
                <a:srgbClr val="0000FF"/>
              </a:solidFill>
              <a:latin typeface="휴먼옛체" pitchFamily="18" charset="-127"/>
              <a:ea typeface="휴먼옛체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681414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1" y="142852"/>
            <a:ext cx="8702427" cy="65008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70886369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1475656" y="980728"/>
            <a:ext cx="7488832" cy="504056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600" smtClean="0">
                <a:solidFill>
                  <a:srgbClr val="0070C0"/>
                </a:solidFill>
                <a:latin typeface="+mj-ea"/>
              </a:rPr>
              <a:t>Cluster Generation</a:t>
            </a:r>
            <a:endParaRPr lang="ko-KR" altLang="en-US" sz="1600" dirty="0">
              <a:solidFill>
                <a:srgbClr val="00B050"/>
              </a:solidFill>
              <a:latin typeface="+mj-ea"/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70291" y="1844675"/>
            <a:ext cx="6428968" cy="4403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슬라이드 번호 개체 틀 8"/>
          <p:cNvSpPr txBox="1">
            <a:spLocks/>
          </p:cNvSpPr>
          <p:nvPr/>
        </p:nvSpPr>
        <p:spPr>
          <a:xfrm>
            <a:off x="8100392" y="6525344"/>
            <a:ext cx="982662" cy="24447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2D56939-8D60-4A7E-A375-51E45C81BF9E}" type="slidenum">
              <a:rPr lang="ko-KR" altLang="en-US" smtClean="0"/>
              <a:pPr/>
              <a:t>46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403648" y="71414"/>
            <a:ext cx="5832648" cy="584775"/>
          </a:xfrm>
          <a:prstGeom prst="rect">
            <a:avLst/>
          </a:prstGeom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altLang="ko-KR" sz="3200" b="1" dirty="0">
                <a:solidFill>
                  <a:srgbClr val="0000FF"/>
                </a:solidFill>
                <a:latin typeface="휴먼옛체" pitchFamily="18" charset="-127"/>
                <a:ea typeface="휴먼옛체" pitchFamily="18" charset="-127"/>
              </a:rPr>
              <a:t>NGS Platform - </a:t>
            </a:r>
            <a:r>
              <a:rPr lang="en-US" altLang="ko-KR" sz="3200" b="1" dirty="0" err="1">
                <a:solidFill>
                  <a:srgbClr val="0000FF"/>
                </a:solidFill>
                <a:latin typeface="휴먼옛체" pitchFamily="18" charset="-127"/>
                <a:ea typeface="휴먼옛체" pitchFamily="18" charset="-127"/>
              </a:rPr>
              <a:t>HiSeq</a:t>
            </a:r>
            <a:r>
              <a:rPr lang="en-US" altLang="ko-KR" sz="3200" b="1" dirty="0">
                <a:solidFill>
                  <a:srgbClr val="0000FF"/>
                </a:solidFill>
                <a:latin typeface="휴먼옛체" pitchFamily="18" charset="-127"/>
                <a:ea typeface="휴먼옛체" pitchFamily="18" charset="-127"/>
              </a:rPr>
              <a:t> 2000</a:t>
            </a:r>
            <a:endParaRPr lang="ko-KR" altLang="en-US" sz="3200" b="1" dirty="0">
              <a:solidFill>
                <a:srgbClr val="0000FF"/>
              </a:solidFill>
              <a:latin typeface="휴먼옛체" pitchFamily="18" charset="-127"/>
              <a:ea typeface="휴먼옛체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238916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1475656" y="980728"/>
            <a:ext cx="7488832" cy="504056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600" smtClean="0">
                <a:solidFill>
                  <a:srgbClr val="0000FF"/>
                </a:solidFill>
                <a:latin typeface="+mj-ea"/>
              </a:rPr>
              <a:t>Genome analyzer sequencing reaction</a:t>
            </a:r>
            <a:endParaRPr lang="ko-KR" altLang="en-US" sz="1600" dirty="0">
              <a:solidFill>
                <a:srgbClr val="0000FF"/>
              </a:solidFill>
              <a:latin typeface="+mj-ea"/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56650" y="1844675"/>
            <a:ext cx="6656250" cy="4403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19672" y="4653136"/>
            <a:ext cx="1676400" cy="1584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슬라이드 번호 개체 틀 7"/>
          <p:cNvSpPr txBox="1">
            <a:spLocks/>
          </p:cNvSpPr>
          <p:nvPr/>
        </p:nvSpPr>
        <p:spPr>
          <a:xfrm>
            <a:off x="8100392" y="6525344"/>
            <a:ext cx="982662" cy="24447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2D56939-8D60-4A7E-A375-51E45C81BF9E}" type="slidenum">
              <a:rPr lang="ko-KR" altLang="en-US" smtClean="0"/>
              <a:pPr/>
              <a:t>47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403648" y="71414"/>
            <a:ext cx="5832648" cy="584775"/>
          </a:xfrm>
          <a:prstGeom prst="rect">
            <a:avLst/>
          </a:prstGeom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altLang="ko-KR" sz="3200" b="1" dirty="0">
                <a:solidFill>
                  <a:srgbClr val="0000FF"/>
                </a:solidFill>
                <a:latin typeface="휴먼옛체" pitchFamily="18" charset="-127"/>
                <a:ea typeface="휴먼옛체" pitchFamily="18" charset="-127"/>
              </a:rPr>
              <a:t>NGS Platform - </a:t>
            </a:r>
            <a:r>
              <a:rPr lang="en-US" altLang="ko-KR" sz="3200" b="1" dirty="0" err="1">
                <a:solidFill>
                  <a:srgbClr val="0000FF"/>
                </a:solidFill>
                <a:latin typeface="휴먼옛체" pitchFamily="18" charset="-127"/>
                <a:ea typeface="휴먼옛체" pitchFamily="18" charset="-127"/>
              </a:rPr>
              <a:t>HiSeq</a:t>
            </a:r>
            <a:r>
              <a:rPr lang="en-US" altLang="ko-KR" sz="3200" b="1" dirty="0">
                <a:solidFill>
                  <a:srgbClr val="0000FF"/>
                </a:solidFill>
                <a:latin typeface="휴먼옛체" pitchFamily="18" charset="-127"/>
                <a:ea typeface="휴먼옛체" pitchFamily="18" charset="-127"/>
              </a:rPr>
              <a:t> 2000</a:t>
            </a:r>
            <a:endParaRPr lang="ko-KR" altLang="en-US" sz="3200" b="1" dirty="0">
              <a:solidFill>
                <a:srgbClr val="0000FF"/>
              </a:solidFill>
              <a:latin typeface="휴먼옛체" pitchFamily="18" charset="-127"/>
              <a:ea typeface="휴먼옛체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9049644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1475656" y="980728"/>
            <a:ext cx="7488832" cy="504056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600" smtClean="0">
                <a:solidFill>
                  <a:srgbClr val="0000FF"/>
                </a:solidFill>
                <a:latin typeface="+mj-ea"/>
              </a:rPr>
              <a:t>Sequencing</a:t>
            </a:r>
            <a:endParaRPr lang="ko-KR" altLang="en-US" sz="1600" dirty="0">
              <a:solidFill>
                <a:srgbClr val="0000FF"/>
              </a:solidFill>
              <a:latin typeface="+mj-ea"/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46373" y="1844675"/>
            <a:ext cx="7076803" cy="4403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슬라이드 번호 개체 틀 8"/>
          <p:cNvSpPr txBox="1">
            <a:spLocks/>
          </p:cNvSpPr>
          <p:nvPr/>
        </p:nvSpPr>
        <p:spPr>
          <a:xfrm>
            <a:off x="8100392" y="6525344"/>
            <a:ext cx="982662" cy="24447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2D56939-8D60-4A7E-A375-51E45C81BF9E}" type="slidenum">
              <a:rPr lang="ko-KR" altLang="en-US" smtClean="0"/>
              <a:pPr/>
              <a:t>48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403648" y="71414"/>
            <a:ext cx="5832648" cy="584775"/>
          </a:xfrm>
          <a:prstGeom prst="rect">
            <a:avLst/>
          </a:prstGeom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altLang="ko-KR" sz="3200" b="1" dirty="0">
                <a:solidFill>
                  <a:srgbClr val="0000FF"/>
                </a:solidFill>
                <a:latin typeface="휴먼옛체" pitchFamily="18" charset="-127"/>
                <a:ea typeface="휴먼옛체" pitchFamily="18" charset="-127"/>
              </a:rPr>
              <a:t>NGS Platform - </a:t>
            </a:r>
            <a:r>
              <a:rPr lang="en-US" altLang="ko-KR" sz="3200" b="1" dirty="0" err="1">
                <a:solidFill>
                  <a:srgbClr val="0000FF"/>
                </a:solidFill>
                <a:latin typeface="휴먼옛체" pitchFamily="18" charset="-127"/>
                <a:ea typeface="휴먼옛체" pitchFamily="18" charset="-127"/>
              </a:rPr>
              <a:t>HiSeq</a:t>
            </a:r>
            <a:r>
              <a:rPr lang="en-US" altLang="ko-KR" sz="3200" b="1" dirty="0">
                <a:solidFill>
                  <a:srgbClr val="0000FF"/>
                </a:solidFill>
                <a:latin typeface="휴먼옛체" pitchFamily="18" charset="-127"/>
                <a:ea typeface="휴먼옛체" pitchFamily="18" charset="-127"/>
              </a:rPr>
              <a:t> 2000</a:t>
            </a:r>
            <a:endParaRPr lang="ko-KR" altLang="en-US" sz="3200" b="1" dirty="0">
              <a:solidFill>
                <a:srgbClr val="0000FF"/>
              </a:solidFill>
              <a:latin typeface="휴먼옛체" pitchFamily="18" charset="-127"/>
              <a:ea typeface="휴먼옛체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0893975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1475656" y="980728"/>
            <a:ext cx="7488832" cy="504056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600" smtClean="0">
                <a:solidFill>
                  <a:srgbClr val="0070C0"/>
                </a:solidFill>
                <a:latin typeface="+mj-ea"/>
              </a:rPr>
              <a:t>Sequencing and Imaging</a:t>
            </a:r>
            <a:endParaRPr lang="ko-KR" altLang="en-US" sz="1600" dirty="0">
              <a:solidFill>
                <a:srgbClr val="00B050"/>
              </a:solidFill>
              <a:latin typeface="+mj-ea"/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47806" y="1844675"/>
            <a:ext cx="7273937" cy="4403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슬라이드 번호 개체 틀 8"/>
          <p:cNvSpPr txBox="1">
            <a:spLocks/>
          </p:cNvSpPr>
          <p:nvPr/>
        </p:nvSpPr>
        <p:spPr>
          <a:xfrm>
            <a:off x="8100392" y="6525344"/>
            <a:ext cx="982662" cy="24447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2D56939-8D60-4A7E-A375-51E45C81BF9E}" type="slidenum">
              <a:rPr lang="ko-KR" altLang="en-US" smtClean="0"/>
              <a:pPr/>
              <a:t>49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403648" y="71414"/>
            <a:ext cx="5832648" cy="584775"/>
          </a:xfrm>
          <a:prstGeom prst="rect">
            <a:avLst/>
          </a:prstGeom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altLang="ko-KR" sz="3200" b="1" dirty="0">
                <a:solidFill>
                  <a:srgbClr val="0000FF"/>
                </a:solidFill>
                <a:latin typeface="휴먼옛체" pitchFamily="18" charset="-127"/>
                <a:ea typeface="휴먼옛체" pitchFamily="18" charset="-127"/>
              </a:rPr>
              <a:t>NGS Platform - </a:t>
            </a:r>
            <a:r>
              <a:rPr lang="en-US" altLang="ko-KR" sz="3200" b="1" dirty="0" err="1">
                <a:solidFill>
                  <a:srgbClr val="0000FF"/>
                </a:solidFill>
                <a:latin typeface="휴먼옛체" pitchFamily="18" charset="-127"/>
                <a:ea typeface="휴먼옛체" pitchFamily="18" charset="-127"/>
              </a:rPr>
              <a:t>HiSeq</a:t>
            </a:r>
            <a:r>
              <a:rPr lang="en-US" altLang="ko-KR" sz="3200" b="1" dirty="0">
                <a:solidFill>
                  <a:srgbClr val="0000FF"/>
                </a:solidFill>
                <a:latin typeface="휴먼옛체" pitchFamily="18" charset="-127"/>
                <a:ea typeface="휴먼옛체" pitchFamily="18" charset="-127"/>
              </a:rPr>
              <a:t> 2000</a:t>
            </a:r>
            <a:endParaRPr lang="ko-KR" altLang="en-US" sz="3200" b="1" dirty="0">
              <a:solidFill>
                <a:srgbClr val="0000FF"/>
              </a:solidFill>
              <a:latin typeface="휴먼옛체" pitchFamily="18" charset="-127"/>
              <a:ea typeface="휴먼옛체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357818" y="5643578"/>
            <a:ext cx="500066" cy="2143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5072066" y="5590776"/>
            <a:ext cx="10715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latin typeface="Arial" pitchFamily="34" charset="0"/>
                <a:cs typeface="Arial" pitchFamily="34" charset="0"/>
              </a:rPr>
              <a:t>&gt;3,000</a:t>
            </a:r>
            <a:endParaRPr lang="ko-KR" altLang="en-US" sz="1600" b="1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72953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428596" y="142852"/>
            <a:ext cx="7498080" cy="654032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342900" marR="0" lvl="0" indent="-342900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 sz="3200" b="1">
                <a:solidFill>
                  <a:srgbClr val="0000FF"/>
                </a:solidFill>
                <a:latin typeface="휴먼옛체" pitchFamily="18" charset="-127"/>
                <a:ea typeface="휴먼옛체" pitchFamily="18" charset="-127"/>
              </a:defRPr>
            </a:lvl1pPr>
          </a:lstStyle>
          <a:p>
            <a:r>
              <a:rPr lang="en-US" altLang="ko-KR" dirty="0"/>
              <a:t>Roche GS FLX 454 Workflow</a:t>
            </a:r>
            <a:endParaRPr lang="ko-KR" altLang="en-US" dirty="0"/>
          </a:p>
        </p:txBody>
      </p:sp>
      <p:grpSp>
        <p:nvGrpSpPr>
          <p:cNvPr id="3" name="그룹 20"/>
          <p:cNvGrpSpPr/>
          <p:nvPr/>
        </p:nvGrpSpPr>
        <p:grpSpPr>
          <a:xfrm>
            <a:off x="928662" y="1988840"/>
            <a:ext cx="7352766" cy="4402940"/>
            <a:chOff x="1331640" y="1700808"/>
            <a:chExt cx="7352766" cy="4402940"/>
          </a:xfrm>
        </p:grpSpPr>
        <p:pic>
          <p:nvPicPr>
            <p:cNvPr id="4" name="Picture 2" descr="http://454.com/img/content/technology-slide-1.jp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475655" y="1700808"/>
              <a:ext cx="1952167" cy="1296144"/>
            </a:xfrm>
            <a:prstGeom prst="rect">
              <a:avLst/>
            </a:prstGeom>
            <a:noFill/>
          </p:spPr>
        </p:pic>
        <p:sp>
          <p:nvSpPr>
            <p:cNvPr id="5" name="TextBox 4"/>
            <p:cNvSpPr txBox="1"/>
            <p:nvPr/>
          </p:nvSpPr>
          <p:spPr>
            <a:xfrm>
              <a:off x="1547664" y="2996952"/>
              <a:ext cx="172819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 smtClean="0"/>
                <a:t>Sample input &amp; fragmentation</a:t>
              </a:r>
              <a:endParaRPr lang="ko-KR" altLang="en-US" sz="1600" dirty="0"/>
            </a:p>
          </p:txBody>
        </p:sp>
        <p:sp>
          <p:nvSpPr>
            <p:cNvPr id="6" name="오른쪽 화살표 5"/>
            <p:cNvSpPr/>
            <p:nvPr/>
          </p:nvSpPr>
          <p:spPr>
            <a:xfrm>
              <a:off x="3635896" y="2204864"/>
              <a:ext cx="360040" cy="21602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" name="Picture 4" descr="http://454.com/img/content/technology-slide-2.jp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139951" y="1700808"/>
              <a:ext cx="1952167" cy="1296144"/>
            </a:xfrm>
            <a:prstGeom prst="rect">
              <a:avLst/>
            </a:prstGeom>
            <a:noFill/>
          </p:spPr>
        </p:pic>
        <p:sp>
          <p:nvSpPr>
            <p:cNvPr id="8" name="TextBox 7"/>
            <p:cNvSpPr txBox="1"/>
            <p:nvPr/>
          </p:nvSpPr>
          <p:spPr>
            <a:xfrm>
              <a:off x="4039368" y="2996952"/>
              <a:ext cx="216024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 smtClean="0"/>
                <a:t>Library preparation &amp; adaptor ligation</a:t>
              </a:r>
              <a:endParaRPr lang="ko-KR" altLang="en-US" sz="1600" dirty="0"/>
            </a:p>
          </p:txBody>
        </p:sp>
        <p:pic>
          <p:nvPicPr>
            <p:cNvPr id="9" name="Picture 6" descr="http://454.com/img/content/technology-slide-3.jp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732240" y="1700808"/>
              <a:ext cx="1944216" cy="1290865"/>
            </a:xfrm>
            <a:prstGeom prst="rect">
              <a:avLst/>
            </a:prstGeom>
            <a:noFill/>
          </p:spPr>
        </p:pic>
        <p:sp>
          <p:nvSpPr>
            <p:cNvPr id="10" name="오른쪽 화살표 9"/>
            <p:cNvSpPr/>
            <p:nvPr/>
          </p:nvSpPr>
          <p:spPr>
            <a:xfrm>
              <a:off x="6228184" y="2204864"/>
              <a:ext cx="360040" cy="21602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732240" y="2996952"/>
              <a:ext cx="187220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 smtClean="0"/>
                <a:t>Attachment of library to beads</a:t>
              </a:r>
              <a:endParaRPr lang="ko-KR" altLang="en-US" sz="1600" dirty="0"/>
            </a:p>
          </p:txBody>
        </p:sp>
        <p:sp>
          <p:nvSpPr>
            <p:cNvPr id="12" name="오른쪽 화살표 11"/>
            <p:cNvSpPr/>
            <p:nvPr/>
          </p:nvSpPr>
          <p:spPr>
            <a:xfrm rot="5400000">
              <a:off x="7452320" y="3789040"/>
              <a:ext cx="360040" cy="21602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3" name="Picture 8" descr="http://454.com/img/content/technology-slide-4.jp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6732239" y="4221088"/>
              <a:ext cx="1952167" cy="1296144"/>
            </a:xfrm>
            <a:prstGeom prst="rect">
              <a:avLst/>
            </a:prstGeom>
            <a:noFill/>
          </p:spPr>
        </p:pic>
        <p:sp>
          <p:nvSpPr>
            <p:cNvPr id="14" name="TextBox 13"/>
            <p:cNvSpPr txBox="1"/>
            <p:nvPr/>
          </p:nvSpPr>
          <p:spPr>
            <a:xfrm>
              <a:off x="6732240" y="5518973"/>
              <a:ext cx="187220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 smtClean="0"/>
                <a:t>Emulsion PCR amplification</a:t>
              </a:r>
              <a:endParaRPr lang="ko-KR" altLang="en-US" sz="1600" dirty="0"/>
            </a:p>
          </p:txBody>
        </p:sp>
        <p:sp>
          <p:nvSpPr>
            <p:cNvPr id="15" name="오른쪽 화살표 14"/>
            <p:cNvSpPr/>
            <p:nvPr/>
          </p:nvSpPr>
          <p:spPr>
            <a:xfrm rot="10800000">
              <a:off x="6228184" y="4797151"/>
              <a:ext cx="360040" cy="21602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Picture 10" descr="http://454.com/img/content/technology-slide-5.jp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4143697" y="4221088"/>
              <a:ext cx="1940471" cy="1288378"/>
            </a:xfrm>
            <a:prstGeom prst="rect">
              <a:avLst/>
            </a:prstGeom>
            <a:noFill/>
          </p:spPr>
        </p:pic>
        <p:sp>
          <p:nvSpPr>
            <p:cNvPr id="17" name="TextBox 16"/>
            <p:cNvSpPr txBox="1"/>
            <p:nvPr/>
          </p:nvSpPr>
          <p:spPr>
            <a:xfrm>
              <a:off x="4211960" y="5517232"/>
              <a:ext cx="187220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 smtClean="0"/>
                <a:t>Sequencing in </a:t>
              </a:r>
              <a:r>
                <a:rPr lang="en-US" altLang="ko-KR" sz="1600" dirty="0" err="1" smtClean="0"/>
                <a:t>PicoTiterPlate</a:t>
              </a:r>
              <a:endParaRPr lang="ko-KR" altLang="en-US" sz="1600" dirty="0"/>
            </a:p>
          </p:txBody>
        </p:sp>
        <p:sp>
          <p:nvSpPr>
            <p:cNvPr id="18" name="오른쪽 화살표 17"/>
            <p:cNvSpPr/>
            <p:nvPr/>
          </p:nvSpPr>
          <p:spPr>
            <a:xfrm rot="10800000">
              <a:off x="3635896" y="4797151"/>
              <a:ext cx="360040" cy="21602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331640" y="4725144"/>
              <a:ext cx="216024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 extrusionH="25400" contourW="8890">
                <a:bevelT w="38100" h="31750"/>
                <a:contourClr>
                  <a:schemeClr val="accent2">
                    <a:shade val="75000"/>
                  </a:schemeClr>
                </a:contourClr>
              </a:sp3d>
            </a:bodyPr>
            <a:lstStyle/>
            <a:p>
              <a:pPr algn="ctr"/>
              <a:r>
                <a:rPr lang="en-US" altLang="ko-KR" sz="2000" b="1" dirty="0" err="1" smtClean="0">
                  <a:ln w="11430"/>
                  <a:gradFill>
                    <a:gsLst>
                      <a:gs pos="0">
                        <a:schemeClr val="accent2">
                          <a:tint val="70000"/>
                          <a:satMod val="245000"/>
                        </a:schemeClr>
                      </a:gs>
                      <a:gs pos="75000">
                        <a:schemeClr val="accent2">
                          <a:tint val="90000"/>
                          <a:shade val="60000"/>
                          <a:satMod val="240000"/>
                        </a:schemeClr>
                      </a:gs>
                      <a:gs pos="100000">
                        <a:schemeClr val="accent2">
                          <a:tint val="100000"/>
                          <a:shade val="50000"/>
                          <a:satMod val="240000"/>
                        </a:schemeClr>
                      </a:gs>
                    </a:gsLst>
                    <a:lin ang="5400000"/>
                  </a:gradFill>
                  <a:effectLst>
                    <a:outerShdw blurRad="50800" dist="39000" dir="5460000" algn="tl">
                      <a:srgbClr val="000000">
                        <a:alpha val="38000"/>
                      </a:srgbClr>
                    </a:outerShdw>
                  </a:effectLst>
                </a:rPr>
                <a:t>Pyrosequencing</a:t>
              </a:r>
              <a:endParaRPr lang="ko-KR" altLang="en-US" sz="20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endParaRPr>
            </a:p>
          </p:txBody>
        </p:sp>
      </p:grpSp>
      <p:sp>
        <p:nvSpPr>
          <p:cNvPr id="20" name="직사각형 19"/>
          <p:cNvSpPr/>
          <p:nvPr/>
        </p:nvSpPr>
        <p:spPr>
          <a:xfrm>
            <a:off x="2168758" y="1090182"/>
            <a:ext cx="4868614" cy="338554"/>
          </a:xfrm>
          <a:prstGeom prst="rect">
            <a:avLst/>
          </a:prstGeom>
          <a:effectLst>
            <a:glow rad="101600">
              <a:schemeClr val="accent2">
                <a:lumMod val="60000"/>
                <a:lumOff val="40000"/>
                <a:alpha val="40000"/>
              </a:schemeClr>
            </a:glow>
            <a:outerShdw blurRad="63500" dist="25400" dir="5400000" rotWithShape="0">
              <a:srgbClr val="000000">
                <a:alpha val="43137"/>
              </a:srgb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600" b="1" dirty="0" smtClean="0">
                <a:solidFill>
                  <a:srgbClr val="0000FF"/>
                </a:solidFill>
              </a:rPr>
              <a:t>One Fragment = One Bead = One Read</a:t>
            </a:r>
            <a:endParaRPr lang="ko-KR" altLang="en-US" sz="1600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219095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1475656" y="980728"/>
            <a:ext cx="4680520" cy="504056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600" smtClean="0">
                <a:solidFill>
                  <a:srgbClr val="0070C0"/>
                </a:solidFill>
                <a:latin typeface="+mj-ea"/>
              </a:rPr>
              <a:t>Sequencing and Imaging</a:t>
            </a:r>
            <a:endParaRPr lang="ko-KR" altLang="en-US" sz="1600" dirty="0">
              <a:solidFill>
                <a:srgbClr val="00B050"/>
              </a:solidFill>
              <a:latin typeface="+mj-ea"/>
            </a:endParaRPr>
          </a:p>
        </p:txBody>
      </p:sp>
      <p:grpSp>
        <p:nvGrpSpPr>
          <p:cNvPr id="3" name="Group 86"/>
          <p:cNvGrpSpPr>
            <a:grpSpLocks noGrp="1"/>
          </p:cNvGrpSpPr>
          <p:nvPr/>
        </p:nvGrpSpPr>
        <p:grpSpPr bwMode="auto">
          <a:xfrm>
            <a:off x="1619672" y="1124744"/>
            <a:ext cx="6809308" cy="4825082"/>
            <a:chOff x="755" y="572"/>
            <a:chExt cx="4166" cy="2980"/>
          </a:xfrm>
        </p:grpSpPr>
        <p:sp>
          <p:nvSpPr>
            <p:cNvPr id="4" name="Freeform 3"/>
            <p:cNvSpPr>
              <a:spLocks/>
            </p:cNvSpPr>
            <p:nvPr/>
          </p:nvSpPr>
          <p:spPr bwMode="auto">
            <a:xfrm>
              <a:off x="1312" y="2792"/>
              <a:ext cx="854" cy="190"/>
            </a:xfrm>
            <a:custGeom>
              <a:avLst/>
              <a:gdLst>
                <a:gd name="T0" fmla="*/ 2147468186 w 854"/>
                <a:gd name="T1" fmla="*/ 2147468110 h 190"/>
                <a:gd name="T2" fmla="*/ 0 w 854"/>
                <a:gd name="T3" fmla="*/ 0 h 190"/>
                <a:gd name="T4" fmla="*/ 2147468186 w 854"/>
                <a:gd name="T5" fmla="*/ 0 h 190"/>
                <a:gd name="T6" fmla="*/ 2147468186 w 854"/>
                <a:gd name="T7" fmla="*/ 2147468110 h 190"/>
                <a:gd name="T8" fmla="*/ 2147468186 w 854"/>
                <a:gd name="T9" fmla="*/ 2147468110 h 19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54"/>
                <a:gd name="T16" fmla="*/ 0 h 190"/>
                <a:gd name="T17" fmla="*/ 854 w 854"/>
                <a:gd name="T18" fmla="*/ 190 h 19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54" h="190">
                  <a:moveTo>
                    <a:pt x="94" y="190"/>
                  </a:moveTo>
                  <a:lnTo>
                    <a:pt x="0" y="0"/>
                  </a:lnTo>
                  <a:lnTo>
                    <a:pt x="854" y="0"/>
                  </a:lnTo>
                  <a:lnTo>
                    <a:pt x="759" y="190"/>
                  </a:lnTo>
                  <a:lnTo>
                    <a:pt x="94" y="190"/>
                  </a:lnTo>
                  <a:close/>
                </a:path>
              </a:pathLst>
            </a:custGeom>
            <a:solidFill>
              <a:srgbClr val="E8EEF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4"/>
            <p:cNvSpPr>
              <a:spLocks/>
            </p:cNvSpPr>
            <p:nvPr/>
          </p:nvSpPr>
          <p:spPr bwMode="auto">
            <a:xfrm>
              <a:off x="1312" y="2792"/>
              <a:ext cx="854" cy="190"/>
            </a:xfrm>
            <a:custGeom>
              <a:avLst/>
              <a:gdLst>
                <a:gd name="T0" fmla="*/ 2147468186 w 854"/>
                <a:gd name="T1" fmla="*/ 2147468110 h 190"/>
                <a:gd name="T2" fmla="*/ 0 w 854"/>
                <a:gd name="T3" fmla="*/ 0 h 190"/>
                <a:gd name="T4" fmla="*/ 2147468186 w 854"/>
                <a:gd name="T5" fmla="*/ 0 h 190"/>
                <a:gd name="T6" fmla="*/ 2147468186 w 854"/>
                <a:gd name="T7" fmla="*/ 2147468110 h 190"/>
                <a:gd name="T8" fmla="*/ 2147468186 w 854"/>
                <a:gd name="T9" fmla="*/ 2147468110 h 19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54"/>
                <a:gd name="T16" fmla="*/ 0 h 190"/>
                <a:gd name="T17" fmla="*/ 854 w 854"/>
                <a:gd name="T18" fmla="*/ 190 h 19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54" h="190">
                  <a:moveTo>
                    <a:pt x="94" y="190"/>
                  </a:moveTo>
                  <a:lnTo>
                    <a:pt x="0" y="0"/>
                  </a:lnTo>
                  <a:lnTo>
                    <a:pt x="854" y="0"/>
                  </a:lnTo>
                  <a:lnTo>
                    <a:pt x="759" y="190"/>
                  </a:lnTo>
                  <a:lnTo>
                    <a:pt x="94" y="190"/>
                  </a:lnTo>
                  <a:close/>
                </a:path>
              </a:pathLst>
            </a:cu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Rectangle 5"/>
            <p:cNvSpPr>
              <a:spLocks noChangeArrowheads="1"/>
            </p:cNvSpPr>
            <p:nvPr/>
          </p:nvSpPr>
          <p:spPr bwMode="auto">
            <a:xfrm>
              <a:off x="1368" y="2735"/>
              <a:ext cx="760" cy="38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l" latinLnBrk="1"/>
              <a:endParaRPr kumimoji="1" lang="ko-KR" altLang="en-US" sz="1200" b="1"/>
            </a:p>
          </p:txBody>
        </p:sp>
        <p:sp>
          <p:nvSpPr>
            <p:cNvPr id="7" name="Rectangle 6"/>
            <p:cNvSpPr>
              <a:spLocks noChangeArrowheads="1"/>
            </p:cNvSpPr>
            <p:nvPr/>
          </p:nvSpPr>
          <p:spPr bwMode="auto">
            <a:xfrm>
              <a:off x="1368" y="2735"/>
              <a:ext cx="760" cy="38"/>
            </a:xfrm>
            <a:prstGeom prst="rect">
              <a:avLst/>
            </a:prstGeom>
            <a:solidFill>
              <a:srgbClr val="FFFF99"/>
            </a:solidFill>
            <a:ln w="12700" cap="rnd">
              <a:solidFill>
                <a:schemeClr val="tx2"/>
              </a:solidFill>
              <a:round/>
              <a:headEnd/>
              <a:tailEnd/>
            </a:ln>
          </p:spPr>
          <p:txBody>
            <a:bodyPr/>
            <a:lstStyle/>
            <a:p>
              <a:pPr algn="l" latinLnBrk="1"/>
              <a:endParaRPr kumimoji="1" lang="ko-KR" altLang="en-US" sz="1200" b="1"/>
            </a:p>
          </p:txBody>
        </p:sp>
        <p:sp>
          <p:nvSpPr>
            <p:cNvPr id="8" name="Line 7"/>
            <p:cNvSpPr>
              <a:spLocks noChangeShapeType="1"/>
            </p:cNvSpPr>
            <p:nvPr/>
          </p:nvSpPr>
          <p:spPr bwMode="auto">
            <a:xfrm>
              <a:off x="1368" y="2783"/>
              <a:ext cx="760" cy="0"/>
            </a:xfrm>
            <a:prstGeom prst="line">
              <a:avLst/>
            </a:prstGeom>
            <a:noFill/>
            <a:ln w="33401" cap="rnd">
              <a:solidFill>
                <a:schemeClr val="tx2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Rectangle 8"/>
            <p:cNvSpPr>
              <a:spLocks noChangeArrowheads="1"/>
            </p:cNvSpPr>
            <p:nvPr/>
          </p:nvSpPr>
          <p:spPr bwMode="auto">
            <a:xfrm>
              <a:off x="2474" y="2664"/>
              <a:ext cx="177" cy="1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latinLnBrk="1"/>
              <a:r>
                <a:rPr kumimoji="1" lang="en-US" altLang="ko-KR" sz="1200" b="1"/>
                <a:t>OIL</a:t>
              </a:r>
            </a:p>
          </p:txBody>
        </p:sp>
        <p:sp>
          <p:nvSpPr>
            <p:cNvPr id="10" name="Rectangle 9"/>
            <p:cNvSpPr>
              <a:spLocks noChangeArrowheads="1"/>
            </p:cNvSpPr>
            <p:nvPr/>
          </p:nvSpPr>
          <p:spPr bwMode="auto">
            <a:xfrm>
              <a:off x="755" y="2521"/>
              <a:ext cx="586" cy="1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latinLnBrk="1"/>
              <a:r>
                <a:rPr kumimoji="1" lang="en-US" altLang="ko-KR" sz="1200" b="1"/>
                <a:t>FLOWCELL</a:t>
              </a:r>
            </a:p>
          </p:txBody>
        </p:sp>
        <p:sp>
          <p:nvSpPr>
            <p:cNvPr id="11" name="Line 10"/>
            <p:cNvSpPr>
              <a:spLocks noChangeShapeType="1"/>
            </p:cNvSpPr>
            <p:nvPr/>
          </p:nvSpPr>
          <p:spPr bwMode="auto">
            <a:xfrm>
              <a:off x="1153" y="2760"/>
              <a:ext cx="129" cy="65"/>
            </a:xfrm>
            <a:prstGeom prst="line">
              <a:avLst/>
            </a:prstGeom>
            <a:noFill/>
            <a:ln w="12700" cap="rnd">
              <a:solidFill>
                <a:schemeClr val="fol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2" name="Freeform 11"/>
            <p:cNvSpPr>
              <a:spLocks/>
            </p:cNvSpPr>
            <p:nvPr/>
          </p:nvSpPr>
          <p:spPr bwMode="auto">
            <a:xfrm>
              <a:off x="1265" y="2800"/>
              <a:ext cx="78" cy="56"/>
            </a:xfrm>
            <a:custGeom>
              <a:avLst/>
              <a:gdLst>
                <a:gd name="T0" fmla="*/ 2147467960 w 78"/>
                <a:gd name="T1" fmla="*/ 0 h 56"/>
                <a:gd name="T2" fmla="*/ 2147467960 w 78"/>
                <a:gd name="T3" fmla="*/ 2147468215 h 56"/>
                <a:gd name="T4" fmla="*/ 0 w 78"/>
                <a:gd name="T5" fmla="*/ 2147468215 h 56"/>
                <a:gd name="T6" fmla="*/ 2147467960 w 78"/>
                <a:gd name="T7" fmla="*/ 0 h 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8"/>
                <a:gd name="T13" fmla="*/ 0 h 56"/>
                <a:gd name="T14" fmla="*/ 78 w 78"/>
                <a:gd name="T15" fmla="*/ 56 h 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8" h="56">
                  <a:moveTo>
                    <a:pt x="22" y="0"/>
                  </a:moveTo>
                  <a:lnTo>
                    <a:pt x="78" y="56"/>
                  </a:lnTo>
                  <a:lnTo>
                    <a:pt x="0" y="44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chemeClr val="folHlink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" name="Line 12"/>
            <p:cNvSpPr>
              <a:spLocks noChangeShapeType="1"/>
            </p:cNvSpPr>
            <p:nvPr/>
          </p:nvSpPr>
          <p:spPr bwMode="auto">
            <a:xfrm>
              <a:off x="1280" y="2628"/>
              <a:ext cx="76" cy="85"/>
            </a:xfrm>
            <a:prstGeom prst="line">
              <a:avLst/>
            </a:prstGeom>
            <a:noFill/>
            <a:ln w="12700" cap="rnd">
              <a:solidFill>
                <a:schemeClr val="fol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4" name="Freeform 13"/>
            <p:cNvSpPr>
              <a:spLocks/>
            </p:cNvSpPr>
            <p:nvPr/>
          </p:nvSpPr>
          <p:spPr bwMode="auto">
            <a:xfrm>
              <a:off x="1334" y="2675"/>
              <a:ext cx="70" cy="70"/>
            </a:xfrm>
            <a:custGeom>
              <a:avLst/>
              <a:gdLst>
                <a:gd name="T0" fmla="*/ 2147467864 w 70"/>
                <a:gd name="T1" fmla="*/ 0 h 70"/>
                <a:gd name="T2" fmla="*/ 2147467864 w 70"/>
                <a:gd name="T3" fmla="*/ 2147467864 h 70"/>
                <a:gd name="T4" fmla="*/ 0 w 70"/>
                <a:gd name="T5" fmla="*/ 2147467864 h 70"/>
                <a:gd name="T6" fmla="*/ 2147467864 w 70"/>
                <a:gd name="T7" fmla="*/ 0 h 7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0"/>
                <a:gd name="T13" fmla="*/ 0 h 70"/>
                <a:gd name="T14" fmla="*/ 70 w 70"/>
                <a:gd name="T15" fmla="*/ 70 h 7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0" h="70">
                  <a:moveTo>
                    <a:pt x="35" y="0"/>
                  </a:moveTo>
                  <a:lnTo>
                    <a:pt x="70" y="70"/>
                  </a:lnTo>
                  <a:lnTo>
                    <a:pt x="0" y="35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chemeClr val="folHlink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5" name="Line 14"/>
            <p:cNvSpPr>
              <a:spLocks noChangeShapeType="1"/>
            </p:cNvSpPr>
            <p:nvPr/>
          </p:nvSpPr>
          <p:spPr bwMode="auto">
            <a:xfrm flipH="1">
              <a:off x="2217" y="2726"/>
              <a:ext cx="236" cy="39"/>
            </a:xfrm>
            <a:prstGeom prst="line">
              <a:avLst/>
            </a:prstGeom>
            <a:noFill/>
            <a:ln w="12700" cap="rnd">
              <a:solidFill>
                <a:schemeClr val="fol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6" name="Freeform 15"/>
            <p:cNvSpPr>
              <a:spLocks/>
            </p:cNvSpPr>
            <p:nvPr/>
          </p:nvSpPr>
          <p:spPr bwMode="auto">
            <a:xfrm>
              <a:off x="2149" y="2739"/>
              <a:ext cx="78" cy="50"/>
            </a:xfrm>
            <a:custGeom>
              <a:avLst/>
              <a:gdLst>
                <a:gd name="T0" fmla="*/ 2147467960 w 78"/>
                <a:gd name="T1" fmla="*/ 2147468145 h 50"/>
                <a:gd name="T2" fmla="*/ 0 w 78"/>
                <a:gd name="T3" fmla="*/ 2147468145 h 50"/>
                <a:gd name="T4" fmla="*/ 2147467960 w 78"/>
                <a:gd name="T5" fmla="*/ 0 h 50"/>
                <a:gd name="T6" fmla="*/ 2147467960 w 78"/>
                <a:gd name="T7" fmla="*/ 2147468145 h 5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8"/>
                <a:gd name="T13" fmla="*/ 0 h 50"/>
                <a:gd name="T14" fmla="*/ 78 w 78"/>
                <a:gd name="T15" fmla="*/ 50 h 5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8" h="50">
                  <a:moveTo>
                    <a:pt x="78" y="50"/>
                  </a:moveTo>
                  <a:lnTo>
                    <a:pt x="0" y="37"/>
                  </a:lnTo>
                  <a:lnTo>
                    <a:pt x="70" y="0"/>
                  </a:lnTo>
                  <a:lnTo>
                    <a:pt x="78" y="50"/>
                  </a:lnTo>
                  <a:close/>
                </a:path>
              </a:pathLst>
            </a:custGeom>
            <a:solidFill>
              <a:schemeClr val="folHlink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" name="Freeform 16"/>
            <p:cNvSpPr>
              <a:spLocks/>
            </p:cNvSpPr>
            <p:nvPr/>
          </p:nvSpPr>
          <p:spPr bwMode="auto">
            <a:xfrm>
              <a:off x="903" y="2983"/>
              <a:ext cx="1216" cy="46"/>
            </a:xfrm>
            <a:custGeom>
              <a:avLst/>
              <a:gdLst>
                <a:gd name="T0" fmla="*/ 0 w 1216"/>
                <a:gd name="T1" fmla="*/ 0 h 46"/>
                <a:gd name="T2" fmla="*/ 2147467938 w 1216"/>
                <a:gd name="T3" fmla="*/ 0 h 46"/>
                <a:gd name="T4" fmla="*/ 2147467938 w 1216"/>
                <a:gd name="T5" fmla="*/ 2147468088 h 46"/>
                <a:gd name="T6" fmla="*/ 0 w 1216"/>
                <a:gd name="T7" fmla="*/ 2147468088 h 46"/>
                <a:gd name="T8" fmla="*/ 0 w 1216"/>
                <a:gd name="T9" fmla="*/ 0 h 4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216"/>
                <a:gd name="T16" fmla="*/ 0 h 46"/>
                <a:gd name="T17" fmla="*/ 1216 w 1216"/>
                <a:gd name="T18" fmla="*/ 46 h 4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216" h="46">
                  <a:moveTo>
                    <a:pt x="0" y="0"/>
                  </a:moveTo>
                  <a:lnTo>
                    <a:pt x="1159" y="0"/>
                  </a:lnTo>
                  <a:lnTo>
                    <a:pt x="1216" y="46"/>
                  </a:lnTo>
                  <a:lnTo>
                    <a:pt x="0" y="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69696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8" name="Freeform 17"/>
            <p:cNvSpPr>
              <a:spLocks/>
            </p:cNvSpPr>
            <p:nvPr/>
          </p:nvSpPr>
          <p:spPr bwMode="auto">
            <a:xfrm>
              <a:off x="903" y="2983"/>
              <a:ext cx="1216" cy="46"/>
            </a:xfrm>
            <a:custGeom>
              <a:avLst/>
              <a:gdLst>
                <a:gd name="T0" fmla="*/ 0 w 1216"/>
                <a:gd name="T1" fmla="*/ 0 h 46"/>
                <a:gd name="T2" fmla="*/ 2147467938 w 1216"/>
                <a:gd name="T3" fmla="*/ 0 h 46"/>
                <a:gd name="T4" fmla="*/ 2147467938 w 1216"/>
                <a:gd name="T5" fmla="*/ 2147468088 h 46"/>
                <a:gd name="T6" fmla="*/ 0 w 1216"/>
                <a:gd name="T7" fmla="*/ 2147468088 h 46"/>
                <a:gd name="T8" fmla="*/ 0 w 1216"/>
                <a:gd name="T9" fmla="*/ 0 h 4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216"/>
                <a:gd name="T16" fmla="*/ 0 h 46"/>
                <a:gd name="T17" fmla="*/ 1216 w 1216"/>
                <a:gd name="T18" fmla="*/ 46 h 4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216" h="46">
                  <a:moveTo>
                    <a:pt x="0" y="0"/>
                  </a:moveTo>
                  <a:lnTo>
                    <a:pt x="1159" y="0"/>
                  </a:lnTo>
                  <a:lnTo>
                    <a:pt x="1216" y="46"/>
                  </a:lnTo>
                  <a:lnTo>
                    <a:pt x="0" y="46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175" cap="rnd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9" name="Freeform 18"/>
            <p:cNvSpPr>
              <a:spLocks/>
            </p:cNvSpPr>
            <p:nvPr/>
          </p:nvSpPr>
          <p:spPr bwMode="auto">
            <a:xfrm>
              <a:off x="1158" y="2982"/>
              <a:ext cx="1222" cy="151"/>
            </a:xfrm>
            <a:custGeom>
              <a:avLst/>
              <a:gdLst>
                <a:gd name="T0" fmla="*/ 2147467942 w 1222"/>
                <a:gd name="T1" fmla="*/ 2147467932 h 151"/>
                <a:gd name="T2" fmla="*/ 2147467942 w 1222"/>
                <a:gd name="T3" fmla="*/ 2147467932 h 151"/>
                <a:gd name="T4" fmla="*/ 2147467942 w 1222"/>
                <a:gd name="T5" fmla="*/ 0 h 151"/>
                <a:gd name="T6" fmla="*/ 2147467942 w 1222"/>
                <a:gd name="T7" fmla="*/ 0 h 151"/>
                <a:gd name="T8" fmla="*/ 2147467942 w 1222"/>
                <a:gd name="T9" fmla="*/ 2147467932 h 151"/>
                <a:gd name="T10" fmla="*/ 2147467942 w 1222"/>
                <a:gd name="T11" fmla="*/ 2147467932 h 151"/>
                <a:gd name="T12" fmla="*/ 2147467942 w 1222"/>
                <a:gd name="T13" fmla="*/ 2147467932 h 151"/>
                <a:gd name="T14" fmla="*/ 2147467942 w 1222"/>
                <a:gd name="T15" fmla="*/ 2147467932 h 151"/>
                <a:gd name="T16" fmla="*/ 0 w 1222"/>
                <a:gd name="T17" fmla="*/ 2147467932 h 151"/>
                <a:gd name="T18" fmla="*/ 0 w 1222"/>
                <a:gd name="T19" fmla="*/ 2147467932 h 151"/>
                <a:gd name="T20" fmla="*/ 2147467942 w 1222"/>
                <a:gd name="T21" fmla="*/ 2147467932 h 151"/>
                <a:gd name="T22" fmla="*/ 2147467942 w 1222"/>
                <a:gd name="T23" fmla="*/ 2147467932 h 151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222"/>
                <a:gd name="T37" fmla="*/ 0 h 151"/>
                <a:gd name="T38" fmla="*/ 1222 w 1222"/>
                <a:gd name="T39" fmla="*/ 151 h 151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222" h="151">
                  <a:moveTo>
                    <a:pt x="76" y="54"/>
                  </a:moveTo>
                  <a:lnTo>
                    <a:pt x="993" y="54"/>
                  </a:lnTo>
                  <a:lnTo>
                    <a:pt x="917" y="0"/>
                  </a:lnTo>
                  <a:lnTo>
                    <a:pt x="936" y="0"/>
                  </a:lnTo>
                  <a:lnTo>
                    <a:pt x="1146" y="54"/>
                  </a:lnTo>
                  <a:lnTo>
                    <a:pt x="1146" y="112"/>
                  </a:lnTo>
                  <a:lnTo>
                    <a:pt x="1222" y="112"/>
                  </a:lnTo>
                  <a:lnTo>
                    <a:pt x="1222" y="151"/>
                  </a:lnTo>
                  <a:lnTo>
                    <a:pt x="0" y="151"/>
                  </a:lnTo>
                  <a:lnTo>
                    <a:pt x="0" y="112"/>
                  </a:lnTo>
                  <a:lnTo>
                    <a:pt x="76" y="112"/>
                  </a:lnTo>
                  <a:lnTo>
                    <a:pt x="76" y="54"/>
                  </a:lnTo>
                  <a:close/>
                </a:path>
              </a:pathLst>
            </a:custGeom>
            <a:solidFill>
              <a:srgbClr val="333333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0" name="Freeform 19"/>
            <p:cNvSpPr>
              <a:spLocks/>
            </p:cNvSpPr>
            <p:nvPr/>
          </p:nvSpPr>
          <p:spPr bwMode="auto">
            <a:xfrm>
              <a:off x="1158" y="2982"/>
              <a:ext cx="1222" cy="151"/>
            </a:xfrm>
            <a:custGeom>
              <a:avLst/>
              <a:gdLst>
                <a:gd name="T0" fmla="*/ 2147467942 w 1222"/>
                <a:gd name="T1" fmla="*/ 2147467932 h 151"/>
                <a:gd name="T2" fmla="*/ 2147467942 w 1222"/>
                <a:gd name="T3" fmla="*/ 2147467932 h 151"/>
                <a:gd name="T4" fmla="*/ 2147467942 w 1222"/>
                <a:gd name="T5" fmla="*/ 0 h 151"/>
                <a:gd name="T6" fmla="*/ 2147467942 w 1222"/>
                <a:gd name="T7" fmla="*/ 0 h 151"/>
                <a:gd name="T8" fmla="*/ 2147467942 w 1222"/>
                <a:gd name="T9" fmla="*/ 2147467932 h 151"/>
                <a:gd name="T10" fmla="*/ 2147467942 w 1222"/>
                <a:gd name="T11" fmla="*/ 2147467932 h 151"/>
                <a:gd name="T12" fmla="*/ 2147467942 w 1222"/>
                <a:gd name="T13" fmla="*/ 2147467932 h 151"/>
                <a:gd name="T14" fmla="*/ 2147467942 w 1222"/>
                <a:gd name="T15" fmla="*/ 2147467932 h 151"/>
                <a:gd name="T16" fmla="*/ 0 w 1222"/>
                <a:gd name="T17" fmla="*/ 2147467932 h 151"/>
                <a:gd name="T18" fmla="*/ 0 w 1222"/>
                <a:gd name="T19" fmla="*/ 2147467932 h 151"/>
                <a:gd name="T20" fmla="*/ 2147467942 w 1222"/>
                <a:gd name="T21" fmla="*/ 2147467932 h 151"/>
                <a:gd name="T22" fmla="*/ 2147467942 w 1222"/>
                <a:gd name="T23" fmla="*/ 2147467932 h 151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222"/>
                <a:gd name="T37" fmla="*/ 0 h 151"/>
                <a:gd name="T38" fmla="*/ 1222 w 1222"/>
                <a:gd name="T39" fmla="*/ 151 h 151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222" h="151">
                  <a:moveTo>
                    <a:pt x="76" y="54"/>
                  </a:moveTo>
                  <a:lnTo>
                    <a:pt x="993" y="54"/>
                  </a:lnTo>
                  <a:lnTo>
                    <a:pt x="917" y="0"/>
                  </a:lnTo>
                  <a:lnTo>
                    <a:pt x="936" y="0"/>
                  </a:lnTo>
                  <a:lnTo>
                    <a:pt x="1146" y="54"/>
                  </a:lnTo>
                  <a:lnTo>
                    <a:pt x="1146" y="112"/>
                  </a:lnTo>
                  <a:lnTo>
                    <a:pt x="1222" y="112"/>
                  </a:lnTo>
                  <a:lnTo>
                    <a:pt x="1222" y="151"/>
                  </a:lnTo>
                  <a:lnTo>
                    <a:pt x="0" y="151"/>
                  </a:lnTo>
                  <a:lnTo>
                    <a:pt x="0" y="112"/>
                  </a:lnTo>
                  <a:lnTo>
                    <a:pt x="76" y="112"/>
                  </a:lnTo>
                  <a:lnTo>
                    <a:pt x="76" y="54"/>
                  </a:lnTo>
                  <a:close/>
                </a:path>
              </a:pathLst>
            </a:cu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1" name="Rectangle 20"/>
            <p:cNvSpPr>
              <a:spLocks noChangeArrowheads="1"/>
            </p:cNvSpPr>
            <p:nvPr/>
          </p:nvSpPr>
          <p:spPr bwMode="auto">
            <a:xfrm>
              <a:off x="1160" y="3134"/>
              <a:ext cx="1223" cy="418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l" latinLnBrk="1"/>
              <a:endParaRPr kumimoji="1" lang="ko-KR" altLang="en-US" sz="1200" b="1"/>
            </a:p>
          </p:txBody>
        </p:sp>
        <p:sp>
          <p:nvSpPr>
            <p:cNvPr id="22" name="Rectangle 21"/>
            <p:cNvSpPr>
              <a:spLocks noChangeArrowheads="1"/>
            </p:cNvSpPr>
            <p:nvPr/>
          </p:nvSpPr>
          <p:spPr bwMode="auto">
            <a:xfrm>
              <a:off x="1160" y="3134"/>
              <a:ext cx="1223" cy="418"/>
            </a:xfrm>
            <a:prstGeom prst="rect">
              <a:avLst/>
            </a:prstGeom>
            <a:noFill/>
            <a:ln w="3175" cap="rnd">
              <a:noFill/>
              <a:round/>
              <a:headEnd/>
              <a:tailEnd/>
            </a:ln>
          </p:spPr>
          <p:txBody>
            <a:bodyPr/>
            <a:lstStyle/>
            <a:p>
              <a:pPr algn="l" latinLnBrk="1"/>
              <a:endParaRPr kumimoji="1" lang="ko-KR" altLang="en-US" sz="1200" b="1"/>
            </a:p>
          </p:txBody>
        </p:sp>
        <p:sp>
          <p:nvSpPr>
            <p:cNvPr id="23" name="Rectangle 22"/>
            <p:cNvSpPr>
              <a:spLocks noChangeArrowheads="1"/>
            </p:cNvSpPr>
            <p:nvPr/>
          </p:nvSpPr>
          <p:spPr bwMode="auto">
            <a:xfrm>
              <a:off x="1393" y="3134"/>
              <a:ext cx="760" cy="57"/>
            </a:xfrm>
            <a:prstGeom prst="rect">
              <a:avLst/>
            </a:prstGeom>
            <a:solidFill>
              <a:srgbClr val="E8EEF7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l" latinLnBrk="1"/>
              <a:endParaRPr kumimoji="1" lang="ko-KR" altLang="en-US" sz="1200" b="1"/>
            </a:p>
          </p:txBody>
        </p:sp>
        <p:sp>
          <p:nvSpPr>
            <p:cNvPr id="24" name="Rectangle 23"/>
            <p:cNvSpPr>
              <a:spLocks noChangeArrowheads="1"/>
            </p:cNvSpPr>
            <p:nvPr/>
          </p:nvSpPr>
          <p:spPr bwMode="auto">
            <a:xfrm>
              <a:off x="1443" y="3189"/>
              <a:ext cx="664" cy="294"/>
            </a:xfrm>
            <a:prstGeom prst="rect">
              <a:avLst/>
            </a:prstGeom>
            <a:solidFill>
              <a:srgbClr val="E8EEF7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l" latinLnBrk="1"/>
              <a:endParaRPr kumimoji="1" lang="ko-KR" altLang="en-US" sz="1200" b="1"/>
            </a:p>
          </p:txBody>
        </p:sp>
        <p:sp>
          <p:nvSpPr>
            <p:cNvPr id="25" name="Rectangle 24"/>
            <p:cNvSpPr>
              <a:spLocks noChangeArrowheads="1"/>
            </p:cNvSpPr>
            <p:nvPr/>
          </p:nvSpPr>
          <p:spPr bwMode="auto">
            <a:xfrm>
              <a:off x="1158" y="3409"/>
              <a:ext cx="285" cy="24"/>
            </a:xfrm>
            <a:prstGeom prst="rect">
              <a:avLst/>
            </a:prstGeom>
            <a:solidFill>
              <a:srgbClr val="E8EEF7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l" latinLnBrk="1"/>
              <a:endParaRPr kumimoji="1" lang="ko-KR" altLang="en-US" sz="1200" b="1"/>
            </a:p>
          </p:txBody>
        </p:sp>
        <p:sp>
          <p:nvSpPr>
            <p:cNvPr id="26" name="Freeform 25"/>
            <p:cNvSpPr>
              <a:spLocks/>
            </p:cNvSpPr>
            <p:nvPr/>
          </p:nvSpPr>
          <p:spPr bwMode="auto">
            <a:xfrm>
              <a:off x="1412" y="3181"/>
              <a:ext cx="20" cy="20"/>
            </a:xfrm>
            <a:custGeom>
              <a:avLst/>
              <a:gdLst>
                <a:gd name="T0" fmla="*/ 18 w 64"/>
                <a:gd name="T1" fmla="*/ 0 h 64"/>
                <a:gd name="T2" fmla="*/ 18 w 64"/>
                <a:gd name="T3" fmla="*/ 18 h 64"/>
                <a:gd name="T4" fmla="*/ 18 w 64"/>
                <a:gd name="T5" fmla="*/ 18 h 64"/>
                <a:gd name="T6" fmla="*/ 18 w 64"/>
                <a:gd name="T7" fmla="*/ 18 h 64"/>
                <a:gd name="T8" fmla="*/ 0 w 64"/>
                <a:gd name="T9" fmla="*/ 18 h 64"/>
                <a:gd name="T10" fmla="*/ 18 w 64"/>
                <a:gd name="T11" fmla="*/ 0 h 6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4"/>
                <a:gd name="T19" fmla="*/ 0 h 64"/>
                <a:gd name="T20" fmla="*/ 64 w 64"/>
                <a:gd name="T21" fmla="*/ 64 h 6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4" h="64">
                  <a:moveTo>
                    <a:pt x="32" y="0"/>
                  </a:moveTo>
                  <a:cubicBezTo>
                    <a:pt x="50" y="0"/>
                    <a:pt x="64" y="14"/>
                    <a:pt x="64" y="32"/>
                  </a:cubicBezTo>
                  <a:cubicBezTo>
                    <a:pt x="64" y="50"/>
                    <a:pt x="50" y="64"/>
                    <a:pt x="32" y="64"/>
                  </a:cubicBezTo>
                  <a:cubicBezTo>
                    <a:pt x="32" y="64"/>
                    <a:pt x="32" y="64"/>
                    <a:pt x="32" y="64"/>
                  </a:cubicBezTo>
                  <a:cubicBezTo>
                    <a:pt x="14" y="64"/>
                    <a:pt x="0" y="50"/>
                    <a:pt x="0" y="32"/>
                  </a:cubicBezTo>
                  <a:cubicBezTo>
                    <a:pt x="0" y="14"/>
                    <a:pt x="14" y="0"/>
                    <a:pt x="32" y="0"/>
                  </a:cubicBezTo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7" name="Freeform 26"/>
            <p:cNvSpPr>
              <a:spLocks/>
            </p:cNvSpPr>
            <p:nvPr/>
          </p:nvSpPr>
          <p:spPr bwMode="auto">
            <a:xfrm>
              <a:off x="1412" y="3181"/>
              <a:ext cx="20" cy="20"/>
            </a:xfrm>
            <a:custGeom>
              <a:avLst/>
              <a:gdLst>
                <a:gd name="T0" fmla="*/ 2147467981 w 20"/>
                <a:gd name="T1" fmla="*/ 0 h 20"/>
                <a:gd name="T2" fmla="*/ 2147467981 w 20"/>
                <a:gd name="T3" fmla="*/ 2147467981 h 20"/>
                <a:gd name="T4" fmla="*/ 2147467981 w 20"/>
                <a:gd name="T5" fmla="*/ 2147467981 h 20"/>
                <a:gd name="T6" fmla="*/ 2147467981 w 20"/>
                <a:gd name="T7" fmla="*/ 2147467981 h 20"/>
                <a:gd name="T8" fmla="*/ 0 w 20"/>
                <a:gd name="T9" fmla="*/ 2147467981 h 20"/>
                <a:gd name="T10" fmla="*/ 2147467981 w 20"/>
                <a:gd name="T11" fmla="*/ 0 h 2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0"/>
                <a:gd name="T19" fmla="*/ 0 h 20"/>
                <a:gd name="T20" fmla="*/ 20 w 20"/>
                <a:gd name="T21" fmla="*/ 20 h 2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0" h="20">
                  <a:moveTo>
                    <a:pt x="10" y="0"/>
                  </a:moveTo>
                  <a:cubicBezTo>
                    <a:pt x="15" y="0"/>
                    <a:pt x="20" y="4"/>
                    <a:pt x="20" y="10"/>
                  </a:cubicBezTo>
                  <a:cubicBezTo>
                    <a:pt x="20" y="16"/>
                    <a:pt x="15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4" y="20"/>
                    <a:pt x="0" y="16"/>
                    <a:pt x="0" y="10"/>
                  </a:cubicBezTo>
                  <a:cubicBezTo>
                    <a:pt x="0" y="4"/>
                    <a:pt x="4" y="0"/>
                    <a:pt x="10" y="0"/>
                  </a:cubicBezTo>
                </a:path>
              </a:pathLst>
            </a:cu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8" name="Freeform 27"/>
            <p:cNvSpPr>
              <a:spLocks/>
            </p:cNvSpPr>
            <p:nvPr/>
          </p:nvSpPr>
          <p:spPr bwMode="auto">
            <a:xfrm>
              <a:off x="2124" y="3181"/>
              <a:ext cx="20" cy="20"/>
            </a:xfrm>
            <a:custGeom>
              <a:avLst/>
              <a:gdLst>
                <a:gd name="T0" fmla="*/ 18 w 64"/>
                <a:gd name="T1" fmla="*/ 0 h 64"/>
                <a:gd name="T2" fmla="*/ 18 w 64"/>
                <a:gd name="T3" fmla="*/ 18 h 64"/>
                <a:gd name="T4" fmla="*/ 18 w 64"/>
                <a:gd name="T5" fmla="*/ 18 h 64"/>
                <a:gd name="T6" fmla="*/ 18 w 64"/>
                <a:gd name="T7" fmla="*/ 18 h 64"/>
                <a:gd name="T8" fmla="*/ 0 w 64"/>
                <a:gd name="T9" fmla="*/ 18 h 64"/>
                <a:gd name="T10" fmla="*/ 18 w 64"/>
                <a:gd name="T11" fmla="*/ 0 h 6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4"/>
                <a:gd name="T19" fmla="*/ 0 h 64"/>
                <a:gd name="T20" fmla="*/ 64 w 64"/>
                <a:gd name="T21" fmla="*/ 64 h 6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4" h="64">
                  <a:moveTo>
                    <a:pt x="32" y="0"/>
                  </a:moveTo>
                  <a:cubicBezTo>
                    <a:pt x="50" y="0"/>
                    <a:pt x="64" y="14"/>
                    <a:pt x="64" y="32"/>
                  </a:cubicBezTo>
                  <a:cubicBezTo>
                    <a:pt x="64" y="50"/>
                    <a:pt x="50" y="64"/>
                    <a:pt x="32" y="64"/>
                  </a:cubicBezTo>
                  <a:cubicBezTo>
                    <a:pt x="32" y="64"/>
                    <a:pt x="32" y="64"/>
                    <a:pt x="32" y="64"/>
                  </a:cubicBezTo>
                  <a:cubicBezTo>
                    <a:pt x="14" y="64"/>
                    <a:pt x="0" y="50"/>
                    <a:pt x="0" y="32"/>
                  </a:cubicBezTo>
                  <a:cubicBezTo>
                    <a:pt x="0" y="14"/>
                    <a:pt x="14" y="0"/>
                    <a:pt x="32" y="0"/>
                  </a:cubicBezTo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9" name="Freeform 28"/>
            <p:cNvSpPr>
              <a:spLocks/>
            </p:cNvSpPr>
            <p:nvPr/>
          </p:nvSpPr>
          <p:spPr bwMode="auto">
            <a:xfrm>
              <a:off x="2124" y="3181"/>
              <a:ext cx="20" cy="20"/>
            </a:xfrm>
            <a:custGeom>
              <a:avLst/>
              <a:gdLst>
                <a:gd name="T0" fmla="*/ 2147467981 w 20"/>
                <a:gd name="T1" fmla="*/ 0 h 20"/>
                <a:gd name="T2" fmla="*/ 2147467981 w 20"/>
                <a:gd name="T3" fmla="*/ 2147467981 h 20"/>
                <a:gd name="T4" fmla="*/ 2147467981 w 20"/>
                <a:gd name="T5" fmla="*/ 2147467981 h 20"/>
                <a:gd name="T6" fmla="*/ 2147467981 w 20"/>
                <a:gd name="T7" fmla="*/ 2147467981 h 20"/>
                <a:gd name="T8" fmla="*/ 0 w 20"/>
                <a:gd name="T9" fmla="*/ 2147467981 h 20"/>
                <a:gd name="T10" fmla="*/ 2147467981 w 20"/>
                <a:gd name="T11" fmla="*/ 0 h 2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0"/>
                <a:gd name="T19" fmla="*/ 0 h 20"/>
                <a:gd name="T20" fmla="*/ 20 w 20"/>
                <a:gd name="T21" fmla="*/ 20 h 2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0" h="20">
                  <a:moveTo>
                    <a:pt x="10" y="0"/>
                  </a:moveTo>
                  <a:cubicBezTo>
                    <a:pt x="15" y="0"/>
                    <a:pt x="20" y="4"/>
                    <a:pt x="20" y="10"/>
                  </a:cubicBezTo>
                  <a:cubicBezTo>
                    <a:pt x="20" y="16"/>
                    <a:pt x="15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4" y="20"/>
                    <a:pt x="0" y="16"/>
                    <a:pt x="0" y="10"/>
                  </a:cubicBezTo>
                  <a:cubicBezTo>
                    <a:pt x="0" y="4"/>
                    <a:pt x="4" y="0"/>
                    <a:pt x="10" y="0"/>
                  </a:cubicBezTo>
                </a:path>
              </a:pathLst>
            </a:custGeom>
            <a:noFill/>
            <a:ln w="317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0" name="Rectangle 29"/>
            <p:cNvSpPr>
              <a:spLocks noChangeArrowheads="1"/>
            </p:cNvSpPr>
            <p:nvPr/>
          </p:nvSpPr>
          <p:spPr bwMode="auto">
            <a:xfrm>
              <a:off x="1393" y="3134"/>
              <a:ext cx="760" cy="51"/>
            </a:xfrm>
            <a:prstGeom prst="rect">
              <a:avLst/>
            </a:prstGeom>
            <a:solidFill>
              <a:srgbClr val="00008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l" latinLnBrk="1"/>
              <a:endParaRPr kumimoji="1" lang="ko-KR" altLang="en-US" sz="1200" b="1"/>
            </a:p>
          </p:txBody>
        </p:sp>
        <p:sp>
          <p:nvSpPr>
            <p:cNvPr id="31" name="Rectangle 30"/>
            <p:cNvSpPr>
              <a:spLocks noChangeArrowheads="1"/>
            </p:cNvSpPr>
            <p:nvPr/>
          </p:nvSpPr>
          <p:spPr bwMode="auto">
            <a:xfrm>
              <a:off x="1482" y="3181"/>
              <a:ext cx="582" cy="280"/>
            </a:xfrm>
            <a:prstGeom prst="rect">
              <a:avLst/>
            </a:prstGeom>
            <a:solidFill>
              <a:srgbClr val="00008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l" latinLnBrk="1"/>
              <a:endParaRPr kumimoji="1" lang="ko-KR" altLang="en-US" sz="1200" b="1"/>
            </a:p>
          </p:txBody>
        </p:sp>
        <p:sp>
          <p:nvSpPr>
            <p:cNvPr id="32" name="Rectangle 31"/>
            <p:cNvSpPr>
              <a:spLocks noChangeArrowheads="1"/>
            </p:cNvSpPr>
            <p:nvPr/>
          </p:nvSpPr>
          <p:spPr bwMode="auto">
            <a:xfrm>
              <a:off x="1511" y="3210"/>
              <a:ext cx="19" cy="252"/>
            </a:xfrm>
            <a:prstGeom prst="rect">
              <a:avLst/>
            </a:prstGeom>
            <a:solidFill>
              <a:srgbClr val="E8EEF7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l" latinLnBrk="1"/>
              <a:endParaRPr kumimoji="1" lang="ko-KR" altLang="en-US" sz="1200" b="1"/>
            </a:p>
          </p:txBody>
        </p:sp>
        <p:sp>
          <p:nvSpPr>
            <p:cNvPr id="33" name="Rectangle 32"/>
            <p:cNvSpPr>
              <a:spLocks noChangeArrowheads="1"/>
            </p:cNvSpPr>
            <p:nvPr/>
          </p:nvSpPr>
          <p:spPr bwMode="auto">
            <a:xfrm>
              <a:off x="1712" y="3208"/>
              <a:ext cx="19" cy="253"/>
            </a:xfrm>
            <a:prstGeom prst="rect">
              <a:avLst/>
            </a:prstGeom>
            <a:solidFill>
              <a:srgbClr val="E8EEF7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l" latinLnBrk="1"/>
              <a:endParaRPr kumimoji="1" lang="ko-KR" altLang="en-US" sz="1200" b="1"/>
            </a:p>
          </p:txBody>
        </p:sp>
        <p:sp>
          <p:nvSpPr>
            <p:cNvPr id="34" name="Rectangle 33"/>
            <p:cNvSpPr>
              <a:spLocks noChangeArrowheads="1"/>
            </p:cNvSpPr>
            <p:nvPr/>
          </p:nvSpPr>
          <p:spPr bwMode="auto">
            <a:xfrm>
              <a:off x="1764" y="3208"/>
              <a:ext cx="18" cy="253"/>
            </a:xfrm>
            <a:prstGeom prst="rect">
              <a:avLst/>
            </a:prstGeom>
            <a:solidFill>
              <a:srgbClr val="E8EEF7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l" latinLnBrk="1"/>
              <a:endParaRPr kumimoji="1" lang="ko-KR" altLang="en-US" sz="1200" b="1"/>
            </a:p>
          </p:txBody>
        </p:sp>
        <p:sp>
          <p:nvSpPr>
            <p:cNvPr id="35" name="Rectangle 34"/>
            <p:cNvSpPr>
              <a:spLocks noChangeArrowheads="1"/>
            </p:cNvSpPr>
            <p:nvPr/>
          </p:nvSpPr>
          <p:spPr bwMode="auto">
            <a:xfrm>
              <a:off x="1663" y="3208"/>
              <a:ext cx="19" cy="253"/>
            </a:xfrm>
            <a:prstGeom prst="rect">
              <a:avLst/>
            </a:prstGeom>
            <a:solidFill>
              <a:srgbClr val="E8EEF7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l" latinLnBrk="1"/>
              <a:endParaRPr kumimoji="1" lang="ko-KR" altLang="en-US" sz="1200" b="1"/>
            </a:p>
          </p:txBody>
        </p:sp>
        <p:sp>
          <p:nvSpPr>
            <p:cNvPr id="36" name="Rectangle 35"/>
            <p:cNvSpPr>
              <a:spLocks noChangeArrowheads="1"/>
            </p:cNvSpPr>
            <p:nvPr/>
          </p:nvSpPr>
          <p:spPr bwMode="auto">
            <a:xfrm>
              <a:off x="1612" y="3210"/>
              <a:ext cx="18" cy="252"/>
            </a:xfrm>
            <a:prstGeom prst="rect">
              <a:avLst/>
            </a:prstGeom>
            <a:solidFill>
              <a:srgbClr val="E8EEF7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l" latinLnBrk="1"/>
              <a:endParaRPr kumimoji="1" lang="ko-KR" altLang="en-US" sz="1200" b="1"/>
            </a:p>
          </p:txBody>
        </p:sp>
        <p:sp>
          <p:nvSpPr>
            <p:cNvPr id="37" name="Rectangle 36"/>
            <p:cNvSpPr>
              <a:spLocks noChangeArrowheads="1"/>
            </p:cNvSpPr>
            <p:nvPr/>
          </p:nvSpPr>
          <p:spPr bwMode="auto">
            <a:xfrm>
              <a:off x="1562" y="3210"/>
              <a:ext cx="19" cy="252"/>
            </a:xfrm>
            <a:prstGeom prst="rect">
              <a:avLst/>
            </a:prstGeom>
            <a:solidFill>
              <a:srgbClr val="E8EEF7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l" latinLnBrk="1"/>
              <a:endParaRPr kumimoji="1" lang="ko-KR" altLang="en-US" sz="1200" b="1"/>
            </a:p>
          </p:txBody>
        </p:sp>
        <p:sp>
          <p:nvSpPr>
            <p:cNvPr id="38" name="Rectangle 37"/>
            <p:cNvSpPr>
              <a:spLocks noChangeArrowheads="1"/>
            </p:cNvSpPr>
            <p:nvPr/>
          </p:nvSpPr>
          <p:spPr bwMode="auto">
            <a:xfrm>
              <a:off x="1815" y="3208"/>
              <a:ext cx="19" cy="253"/>
            </a:xfrm>
            <a:prstGeom prst="rect">
              <a:avLst/>
            </a:prstGeom>
            <a:solidFill>
              <a:srgbClr val="E8EEF7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l" latinLnBrk="1"/>
              <a:endParaRPr kumimoji="1" lang="ko-KR" altLang="en-US" sz="1200" b="1"/>
            </a:p>
          </p:txBody>
        </p:sp>
        <p:sp>
          <p:nvSpPr>
            <p:cNvPr id="39" name="Rectangle 38"/>
            <p:cNvSpPr>
              <a:spLocks noChangeArrowheads="1"/>
            </p:cNvSpPr>
            <p:nvPr/>
          </p:nvSpPr>
          <p:spPr bwMode="auto">
            <a:xfrm>
              <a:off x="1972" y="3208"/>
              <a:ext cx="19" cy="253"/>
            </a:xfrm>
            <a:prstGeom prst="rect">
              <a:avLst/>
            </a:prstGeom>
            <a:solidFill>
              <a:srgbClr val="E8EEF7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l" latinLnBrk="1"/>
              <a:endParaRPr kumimoji="1" lang="ko-KR" altLang="en-US" sz="1200" b="1"/>
            </a:p>
          </p:txBody>
        </p:sp>
        <p:sp>
          <p:nvSpPr>
            <p:cNvPr id="40" name="Rectangle 39"/>
            <p:cNvSpPr>
              <a:spLocks noChangeArrowheads="1"/>
            </p:cNvSpPr>
            <p:nvPr/>
          </p:nvSpPr>
          <p:spPr bwMode="auto">
            <a:xfrm>
              <a:off x="1921" y="3208"/>
              <a:ext cx="19" cy="253"/>
            </a:xfrm>
            <a:prstGeom prst="rect">
              <a:avLst/>
            </a:prstGeom>
            <a:solidFill>
              <a:srgbClr val="E8EEF7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l" latinLnBrk="1"/>
              <a:endParaRPr kumimoji="1" lang="ko-KR" altLang="en-US" sz="1200" b="1"/>
            </a:p>
          </p:txBody>
        </p:sp>
        <p:sp>
          <p:nvSpPr>
            <p:cNvPr id="41" name="Rectangle 40"/>
            <p:cNvSpPr>
              <a:spLocks noChangeArrowheads="1"/>
            </p:cNvSpPr>
            <p:nvPr/>
          </p:nvSpPr>
          <p:spPr bwMode="auto">
            <a:xfrm>
              <a:off x="1868" y="3208"/>
              <a:ext cx="19" cy="253"/>
            </a:xfrm>
            <a:prstGeom prst="rect">
              <a:avLst/>
            </a:prstGeom>
            <a:solidFill>
              <a:srgbClr val="E8EEF7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l" latinLnBrk="1"/>
              <a:endParaRPr kumimoji="1" lang="ko-KR" altLang="en-US" sz="1200" b="1"/>
            </a:p>
          </p:txBody>
        </p:sp>
        <p:sp>
          <p:nvSpPr>
            <p:cNvPr id="42" name="Rectangle 41"/>
            <p:cNvSpPr>
              <a:spLocks noChangeArrowheads="1"/>
            </p:cNvSpPr>
            <p:nvPr/>
          </p:nvSpPr>
          <p:spPr bwMode="auto">
            <a:xfrm>
              <a:off x="2020" y="3208"/>
              <a:ext cx="19" cy="253"/>
            </a:xfrm>
            <a:prstGeom prst="rect">
              <a:avLst/>
            </a:prstGeom>
            <a:solidFill>
              <a:srgbClr val="E8EEF7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l" latinLnBrk="1"/>
              <a:endParaRPr kumimoji="1" lang="ko-KR" altLang="en-US" sz="1200" b="1"/>
            </a:p>
          </p:txBody>
        </p:sp>
        <p:sp>
          <p:nvSpPr>
            <p:cNvPr id="43" name="Rectangle 42"/>
            <p:cNvSpPr>
              <a:spLocks noChangeArrowheads="1"/>
            </p:cNvSpPr>
            <p:nvPr/>
          </p:nvSpPr>
          <p:spPr bwMode="auto">
            <a:xfrm>
              <a:off x="1158" y="3314"/>
              <a:ext cx="285" cy="29"/>
            </a:xfrm>
            <a:prstGeom prst="rect">
              <a:avLst/>
            </a:prstGeom>
            <a:solidFill>
              <a:srgbClr val="E8EEF7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l" latinLnBrk="1"/>
              <a:endParaRPr kumimoji="1" lang="ko-KR" altLang="en-US" sz="1200" b="1"/>
            </a:p>
          </p:txBody>
        </p:sp>
        <p:sp>
          <p:nvSpPr>
            <p:cNvPr id="44" name="Rectangle 43"/>
            <p:cNvSpPr>
              <a:spLocks noChangeArrowheads="1"/>
            </p:cNvSpPr>
            <p:nvPr/>
          </p:nvSpPr>
          <p:spPr bwMode="auto">
            <a:xfrm>
              <a:off x="756" y="2669"/>
              <a:ext cx="333" cy="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latinLnBrk="1"/>
              <a:r>
                <a:rPr kumimoji="1" lang="en-US" altLang="ko-KR" sz="1200" b="1"/>
                <a:t>PRISM</a:t>
              </a:r>
            </a:p>
          </p:txBody>
        </p:sp>
        <p:sp>
          <p:nvSpPr>
            <p:cNvPr id="45" name="Rectangle 44"/>
            <p:cNvSpPr>
              <a:spLocks noChangeArrowheads="1"/>
            </p:cNvSpPr>
            <p:nvPr/>
          </p:nvSpPr>
          <p:spPr bwMode="auto">
            <a:xfrm>
              <a:off x="1522" y="1949"/>
              <a:ext cx="440" cy="712"/>
            </a:xfrm>
            <a:prstGeom prst="rect">
              <a:avLst/>
            </a:prstGeom>
            <a:solidFill>
              <a:schemeClr val="accent2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latinLnBrk="1"/>
              <a:r>
                <a:rPr kumimoji="1" lang="en-US" altLang="ko-KR" sz="1200" b="1">
                  <a:solidFill>
                    <a:schemeClr val="bg1"/>
                  </a:solidFill>
                </a:rPr>
                <a:t>Obj.</a:t>
              </a:r>
            </a:p>
            <a:p>
              <a:pPr latinLnBrk="1"/>
              <a:r>
                <a:rPr kumimoji="1" lang="en-US" altLang="ko-KR" sz="1200" b="1">
                  <a:solidFill>
                    <a:schemeClr val="bg1"/>
                  </a:solidFill>
                </a:rPr>
                <a:t>lens</a:t>
              </a:r>
            </a:p>
          </p:txBody>
        </p:sp>
        <p:sp>
          <p:nvSpPr>
            <p:cNvPr id="46" name="AutoShape 45"/>
            <p:cNvSpPr>
              <a:spLocks noChangeArrowheads="1"/>
            </p:cNvSpPr>
            <p:nvPr/>
          </p:nvSpPr>
          <p:spPr bwMode="auto">
            <a:xfrm>
              <a:off x="1594" y="2653"/>
              <a:ext cx="288" cy="5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4500 w 21600"/>
                <a:gd name="T13" fmla="*/ 4629 h 21600"/>
                <a:gd name="T14" fmla="*/ 17100 w 21600"/>
                <a:gd name="T15" fmla="*/ 16971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5400" y="21600"/>
                  </a:lnTo>
                  <a:lnTo>
                    <a:pt x="16200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47" name="Rectangle 46"/>
            <p:cNvSpPr>
              <a:spLocks noChangeArrowheads="1"/>
            </p:cNvSpPr>
            <p:nvPr/>
          </p:nvSpPr>
          <p:spPr bwMode="auto">
            <a:xfrm>
              <a:off x="1114" y="1461"/>
              <a:ext cx="1216" cy="296"/>
            </a:xfrm>
            <a:prstGeom prst="rect">
              <a:avLst/>
            </a:prstGeom>
            <a:solidFill>
              <a:schemeClr val="accent2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latinLnBrk="1"/>
              <a:r>
                <a:rPr kumimoji="1" lang="en-US" altLang="ko-KR" sz="1200" b="1">
                  <a:solidFill>
                    <a:schemeClr val="bg1"/>
                  </a:solidFill>
                </a:rPr>
                <a:t>camera</a:t>
              </a:r>
            </a:p>
          </p:txBody>
        </p:sp>
        <p:sp>
          <p:nvSpPr>
            <p:cNvPr id="48" name="AutoShape 47"/>
            <p:cNvSpPr>
              <a:spLocks noChangeArrowheads="1"/>
            </p:cNvSpPr>
            <p:nvPr/>
          </p:nvSpPr>
          <p:spPr bwMode="auto">
            <a:xfrm>
              <a:off x="1658" y="1765"/>
              <a:ext cx="136" cy="168"/>
            </a:xfrm>
            <a:prstGeom prst="upArrow">
              <a:avLst>
                <a:gd name="adj1" fmla="val 50000"/>
                <a:gd name="adj2" fmla="val 30882"/>
              </a:avLst>
            </a:prstGeom>
            <a:solidFill>
              <a:schemeClr val="folHlink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l" latinLnBrk="1"/>
              <a:endParaRPr kumimoji="1" lang="ko-KR" altLang="en-US" sz="1200" b="1"/>
            </a:p>
          </p:txBody>
        </p:sp>
        <p:sp>
          <p:nvSpPr>
            <p:cNvPr id="49" name="AutoShape 48"/>
            <p:cNvSpPr>
              <a:spLocks noChangeArrowheads="1"/>
            </p:cNvSpPr>
            <p:nvPr/>
          </p:nvSpPr>
          <p:spPr bwMode="auto">
            <a:xfrm rot="-3837807">
              <a:off x="2366" y="2626"/>
              <a:ext cx="224" cy="748"/>
            </a:xfrm>
            <a:prstGeom prst="upArrow">
              <a:avLst>
                <a:gd name="adj1" fmla="val 50000"/>
                <a:gd name="adj2" fmla="val 83482"/>
              </a:avLst>
            </a:prstGeom>
            <a:solidFill>
              <a:srgbClr val="33CC33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latinLnBrk="1"/>
              <a:r>
                <a:rPr kumimoji="1" lang="en-US" altLang="ko-KR" sz="1200" b="1"/>
                <a:t>laser</a:t>
              </a:r>
            </a:p>
          </p:txBody>
        </p:sp>
        <p:pic>
          <p:nvPicPr>
            <p:cNvPr id="50" name="Picture 49"/>
            <p:cNvPicPr>
              <a:picLocks noChangeAspect="1" noChangeArrowheads="1"/>
            </p:cNvPicPr>
            <p:nvPr/>
          </p:nvPicPr>
          <p:blipFill>
            <a:blip r:embed="rId2" cstate="print">
              <a:lum bright="18000"/>
            </a:blip>
            <a:srcRect/>
            <a:stretch>
              <a:fillRect/>
            </a:stretch>
          </p:blipFill>
          <p:spPr bwMode="auto">
            <a:xfrm>
              <a:off x="2635" y="976"/>
              <a:ext cx="1295" cy="1369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51" name="AutoShape 50"/>
            <p:cNvSpPr>
              <a:spLocks noChangeArrowheads="1"/>
            </p:cNvSpPr>
            <p:nvPr/>
          </p:nvSpPr>
          <p:spPr bwMode="auto">
            <a:xfrm>
              <a:off x="2354" y="1533"/>
              <a:ext cx="232" cy="120"/>
            </a:xfrm>
            <a:prstGeom prst="rightArrow">
              <a:avLst>
                <a:gd name="adj1" fmla="val 50000"/>
                <a:gd name="adj2" fmla="val 48333"/>
              </a:avLst>
            </a:prstGeom>
            <a:solidFill>
              <a:schemeClr val="bg2">
                <a:alpha val="89803"/>
              </a:schemeClr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l" latinLnBrk="1"/>
              <a:endParaRPr kumimoji="1" lang="ko-KR" altLang="en-US" sz="1200" b="1"/>
            </a:p>
          </p:txBody>
        </p:sp>
        <p:sp>
          <p:nvSpPr>
            <p:cNvPr id="52" name="Rectangle 51" descr="Granite"/>
            <p:cNvSpPr>
              <a:spLocks noChangeArrowheads="1"/>
            </p:cNvSpPr>
            <p:nvPr/>
          </p:nvSpPr>
          <p:spPr bwMode="auto">
            <a:xfrm>
              <a:off x="4535" y="618"/>
              <a:ext cx="168" cy="155"/>
            </a:xfrm>
            <a:prstGeom prst="rect">
              <a:avLst/>
            </a:prstGeom>
            <a:blipFill dpi="0" rotWithShape="0">
              <a:blip r:embed="rId3" cstate="print"/>
              <a:srcRect/>
              <a:tile tx="0" ty="0" sx="100000" sy="100000" flip="none" algn="tl"/>
            </a:blip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latinLnBrk="1"/>
              <a:endParaRPr kumimoji="1" lang="ko-KR" altLang="en-US" sz="1200" b="1"/>
            </a:p>
          </p:txBody>
        </p:sp>
        <p:sp>
          <p:nvSpPr>
            <p:cNvPr id="53" name="Rectangle 52" descr="Granite"/>
            <p:cNvSpPr>
              <a:spLocks noChangeArrowheads="1"/>
            </p:cNvSpPr>
            <p:nvPr/>
          </p:nvSpPr>
          <p:spPr bwMode="auto">
            <a:xfrm>
              <a:off x="4535" y="773"/>
              <a:ext cx="168" cy="155"/>
            </a:xfrm>
            <a:prstGeom prst="rect">
              <a:avLst/>
            </a:prstGeom>
            <a:blipFill dpi="0" rotWithShape="0">
              <a:blip r:embed="rId3" cstate="print"/>
              <a:srcRect/>
              <a:tile tx="0" ty="0" sx="100000" sy="100000" flip="none" algn="tl"/>
            </a:blip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latinLnBrk="1"/>
              <a:endParaRPr kumimoji="1" lang="ko-KR" altLang="en-US" sz="1200" b="1"/>
            </a:p>
          </p:txBody>
        </p:sp>
        <p:sp>
          <p:nvSpPr>
            <p:cNvPr id="54" name="Rectangle 53" descr="Granite"/>
            <p:cNvSpPr>
              <a:spLocks noChangeArrowheads="1"/>
            </p:cNvSpPr>
            <p:nvPr/>
          </p:nvSpPr>
          <p:spPr bwMode="auto">
            <a:xfrm>
              <a:off x="4535" y="928"/>
              <a:ext cx="168" cy="154"/>
            </a:xfrm>
            <a:prstGeom prst="rect">
              <a:avLst/>
            </a:prstGeom>
            <a:blipFill dpi="0" rotWithShape="0">
              <a:blip r:embed="rId3" cstate="print"/>
              <a:srcRect/>
              <a:tile tx="0" ty="0" sx="100000" sy="100000" flip="none" algn="tl"/>
            </a:blip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latinLnBrk="1"/>
              <a:endParaRPr kumimoji="1" lang="ko-KR" altLang="en-US" sz="1200" b="1"/>
            </a:p>
          </p:txBody>
        </p:sp>
        <p:sp>
          <p:nvSpPr>
            <p:cNvPr id="55" name="Rectangle 54" descr="Granite"/>
            <p:cNvSpPr>
              <a:spLocks noChangeArrowheads="1"/>
            </p:cNvSpPr>
            <p:nvPr/>
          </p:nvSpPr>
          <p:spPr bwMode="auto">
            <a:xfrm>
              <a:off x="4535" y="1082"/>
              <a:ext cx="168" cy="155"/>
            </a:xfrm>
            <a:prstGeom prst="rect">
              <a:avLst/>
            </a:prstGeom>
            <a:blipFill dpi="0" rotWithShape="0">
              <a:blip r:embed="rId3" cstate="print"/>
              <a:srcRect/>
              <a:tile tx="0" ty="0" sx="100000" sy="100000" flip="none" algn="tl"/>
            </a:blip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latinLnBrk="1"/>
              <a:endParaRPr kumimoji="1" lang="ko-KR" altLang="en-US" sz="1200" b="1"/>
            </a:p>
          </p:txBody>
        </p:sp>
        <p:sp>
          <p:nvSpPr>
            <p:cNvPr id="56" name="Rectangle 55" descr="Granite"/>
            <p:cNvSpPr>
              <a:spLocks noChangeArrowheads="1"/>
            </p:cNvSpPr>
            <p:nvPr/>
          </p:nvSpPr>
          <p:spPr bwMode="auto">
            <a:xfrm>
              <a:off x="4535" y="1885"/>
              <a:ext cx="168" cy="155"/>
            </a:xfrm>
            <a:prstGeom prst="rect">
              <a:avLst/>
            </a:prstGeom>
            <a:blipFill dpi="0" rotWithShape="0">
              <a:blip r:embed="rId3" cstate="print"/>
              <a:srcRect/>
              <a:tile tx="0" ty="0" sx="100000" sy="100000" flip="none" algn="tl"/>
            </a:blip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latinLnBrk="1"/>
              <a:endParaRPr kumimoji="1" lang="ko-KR" altLang="en-US" sz="1200" b="1"/>
            </a:p>
          </p:txBody>
        </p:sp>
        <p:sp>
          <p:nvSpPr>
            <p:cNvPr id="57" name="Rectangle 56" descr="Granite"/>
            <p:cNvSpPr>
              <a:spLocks noChangeArrowheads="1"/>
            </p:cNvSpPr>
            <p:nvPr/>
          </p:nvSpPr>
          <p:spPr bwMode="auto">
            <a:xfrm>
              <a:off x="4535" y="2040"/>
              <a:ext cx="168" cy="155"/>
            </a:xfrm>
            <a:prstGeom prst="rect">
              <a:avLst/>
            </a:prstGeom>
            <a:blipFill dpi="0" rotWithShape="0">
              <a:blip r:embed="rId3" cstate="print"/>
              <a:srcRect/>
              <a:tile tx="0" ty="0" sx="100000" sy="100000" flip="none" algn="tl"/>
            </a:blip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latinLnBrk="1"/>
              <a:endParaRPr kumimoji="1" lang="ko-KR" altLang="en-US" sz="1200" b="1"/>
            </a:p>
          </p:txBody>
        </p:sp>
        <p:sp>
          <p:nvSpPr>
            <p:cNvPr id="58" name="Rectangle 57" descr="Granite"/>
            <p:cNvSpPr>
              <a:spLocks noChangeArrowheads="1"/>
            </p:cNvSpPr>
            <p:nvPr/>
          </p:nvSpPr>
          <p:spPr bwMode="auto">
            <a:xfrm>
              <a:off x="4535" y="2195"/>
              <a:ext cx="168" cy="155"/>
            </a:xfrm>
            <a:prstGeom prst="rect">
              <a:avLst/>
            </a:prstGeom>
            <a:blipFill dpi="0" rotWithShape="0">
              <a:blip r:embed="rId3" cstate="print"/>
              <a:srcRect/>
              <a:tile tx="0" ty="0" sx="100000" sy="100000" flip="none" algn="tl"/>
            </a:blip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latinLnBrk="1"/>
              <a:endParaRPr kumimoji="1" lang="ko-KR" altLang="en-US" sz="1200" b="1"/>
            </a:p>
          </p:txBody>
        </p:sp>
        <p:sp>
          <p:nvSpPr>
            <p:cNvPr id="59" name="Rectangle 58" descr="Granite"/>
            <p:cNvSpPr>
              <a:spLocks noChangeArrowheads="1"/>
            </p:cNvSpPr>
            <p:nvPr/>
          </p:nvSpPr>
          <p:spPr bwMode="auto">
            <a:xfrm>
              <a:off x="4535" y="2350"/>
              <a:ext cx="168" cy="155"/>
            </a:xfrm>
            <a:prstGeom prst="rect">
              <a:avLst/>
            </a:prstGeom>
            <a:blipFill dpi="0" rotWithShape="0">
              <a:blip r:embed="rId3" cstate="print"/>
              <a:srcRect/>
              <a:tile tx="0" ty="0" sx="100000" sy="100000" flip="none" algn="tl"/>
            </a:blip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latinLnBrk="1"/>
              <a:endParaRPr kumimoji="1" lang="ko-KR" altLang="en-US" sz="1200" b="1"/>
            </a:p>
          </p:txBody>
        </p:sp>
        <p:sp>
          <p:nvSpPr>
            <p:cNvPr id="60" name="Rectangle 59" descr="Granite"/>
            <p:cNvSpPr>
              <a:spLocks noChangeArrowheads="1"/>
            </p:cNvSpPr>
            <p:nvPr/>
          </p:nvSpPr>
          <p:spPr bwMode="auto">
            <a:xfrm>
              <a:off x="4703" y="618"/>
              <a:ext cx="168" cy="155"/>
            </a:xfrm>
            <a:prstGeom prst="rect">
              <a:avLst/>
            </a:prstGeom>
            <a:blipFill dpi="0" rotWithShape="0">
              <a:blip r:embed="rId3" cstate="print"/>
              <a:srcRect/>
              <a:tile tx="0" ty="0" sx="100000" sy="100000" flip="none" algn="tl"/>
            </a:blip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latinLnBrk="1"/>
              <a:endParaRPr kumimoji="1" lang="ko-KR" altLang="en-US" sz="1200" b="1"/>
            </a:p>
          </p:txBody>
        </p:sp>
        <p:sp>
          <p:nvSpPr>
            <p:cNvPr id="61" name="Rectangle 60" descr="Granite"/>
            <p:cNvSpPr>
              <a:spLocks noChangeArrowheads="1"/>
            </p:cNvSpPr>
            <p:nvPr/>
          </p:nvSpPr>
          <p:spPr bwMode="auto">
            <a:xfrm>
              <a:off x="4703" y="773"/>
              <a:ext cx="168" cy="155"/>
            </a:xfrm>
            <a:prstGeom prst="rect">
              <a:avLst/>
            </a:prstGeom>
            <a:blipFill dpi="0" rotWithShape="0">
              <a:blip r:embed="rId3" cstate="print"/>
              <a:srcRect/>
              <a:tile tx="0" ty="0" sx="100000" sy="100000" flip="none" algn="tl"/>
            </a:blip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latinLnBrk="1"/>
              <a:endParaRPr kumimoji="1" lang="ko-KR" altLang="en-US" sz="1200" b="1"/>
            </a:p>
          </p:txBody>
        </p:sp>
        <p:sp>
          <p:nvSpPr>
            <p:cNvPr id="62" name="Rectangle 61" descr="Granite"/>
            <p:cNvSpPr>
              <a:spLocks noChangeArrowheads="1"/>
            </p:cNvSpPr>
            <p:nvPr/>
          </p:nvSpPr>
          <p:spPr bwMode="auto">
            <a:xfrm>
              <a:off x="4703" y="928"/>
              <a:ext cx="168" cy="154"/>
            </a:xfrm>
            <a:prstGeom prst="rect">
              <a:avLst/>
            </a:prstGeom>
            <a:blipFill dpi="0" rotWithShape="0">
              <a:blip r:embed="rId3" cstate="print"/>
              <a:srcRect/>
              <a:tile tx="0" ty="0" sx="100000" sy="100000" flip="none" algn="tl"/>
            </a:blip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latinLnBrk="1"/>
              <a:endParaRPr kumimoji="1" lang="ko-KR" altLang="en-US" sz="1200" b="1"/>
            </a:p>
          </p:txBody>
        </p:sp>
        <p:sp>
          <p:nvSpPr>
            <p:cNvPr id="63" name="Rectangle 62" descr="Granite"/>
            <p:cNvSpPr>
              <a:spLocks noChangeArrowheads="1"/>
            </p:cNvSpPr>
            <p:nvPr/>
          </p:nvSpPr>
          <p:spPr bwMode="auto">
            <a:xfrm>
              <a:off x="4703" y="1082"/>
              <a:ext cx="168" cy="155"/>
            </a:xfrm>
            <a:prstGeom prst="rect">
              <a:avLst/>
            </a:prstGeom>
            <a:blipFill dpi="0" rotWithShape="0">
              <a:blip r:embed="rId3" cstate="print"/>
              <a:srcRect/>
              <a:tile tx="0" ty="0" sx="100000" sy="100000" flip="none" algn="tl"/>
            </a:blip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latinLnBrk="1"/>
              <a:endParaRPr kumimoji="1" lang="ko-KR" altLang="en-US" sz="1200" b="1"/>
            </a:p>
          </p:txBody>
        </p:sp>
        <p:sp>
          <p:nvSpPr>
            <p:cNvPr id="64" name="Rectangle 63" descr="Granite"/>
            <p:cNvSpPr>
              <a:spLocks noChangeArrowheads="1"/>
            </p:cNvSpPr>
            <p:nvPr/>
          </p:nvSpPr>
          <p:spPr bwMode="auto">
            <a:xfrm>
              <a:off x="4703" y="1885"/>
              <a:ext cx="168" cy="155"/>
            </a:xfrm>
            <a:prstGeom prst="rect">
              <a:avLst/>
            </a:prstGeom>
            <a:blipFill dpi="0" rotWithShape="0">
              <a:blip r:embed="rId3" cstate="print"/>
              <a:srcRect/>
              <a:tile tx="0" ty="0" sx="100000" sy="100000" flip="none" algn="tl"/>
            </a:blip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latinLnBrk="1"/>
              <a:endParaRPr kumimoji="1" lang="ko-KR" altLang="en-US" sz="1200" b="1"/>
            </a:p>
          </p:txBody>
        </p:sp>
        <p:sp>
          <p:nvSpPr>
            <p:cNvPr id="65" name="Rectangle 64" descr="Granite"/>
            <p:cNvSpPr>
              <a:spLocks noChangeArrowheads="1"/>
            </p:cNvSpPr>
            <p:nvPr/>
          </p:nvSpPr>
          <p:spPr bwMode="auto">
            <a:xfrm>
              <a:off x="4703" y="2040"/>
              <a:ext cx="168" cy="155"/>
            </a:xfrm>
            <a:prstGeom prst="rect">
              <a:avLst/>
            </a:prstGeom>
            <a:blipFill dpi="0" rotWithShape="0">
              <a:blip r:embed="rId3" cstate="print"/>
              <a:srcRect/>
              <a:tile tx="0" ty="0" sx="100000" sy="100000" flip="none" algn="tl"/>
            </a:blip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latinLnBrk="1"/>
              <a:endParaRPr kumimoji="1" lang="ko-KR" altLang="en-US" sz="1200" b="1"/>
            </a:p>
          </p:txBody>
        </p:sp>
        <p:sp>
          <p:nvSpPr>
            <p:cNvPr id="66" name="Rectangle 65" descr="Granite"/>
            <p:cNvSpPr>
              <a:spLocks noChangeArrowheads="1"/>
            </p:cNvSpPr>
            <p:nvPr/>
          </p:nvSpPr>
          <p:spPr bwMode="auto">
            <a:xfrm>
              <a:off x="4703" y="2195"/>
              <a:ext cx="168" cy="155"/>
            </a:xfrm>
            <a:prstGeom prst="rect">
              <a:avLst/>
            </a:prstGeom>
            <a:blipFill dpi="0" rotWithShape="0">
              <a:blip r:embed="rId3" cstate="print"/>
              <a:srcRect/>
              <a:tile tx="0" ty="0" sx="100000" sy="100000" flip="none" algn="tl"/>
            </a:blip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latinLnBrk="1"/>
              <a:endParaRPr kumimoji="1" lang="ko-KR" altLang="en-US" sz="1200" b="1"/>
            </a:p>
          </p:txBody>
        </p:sp>
        <p:sp>
          <p:nvSpPr>
            <p:cNvPr id="67" name="Rectangle 66" descr="Granite"/>
            <p:cNvSpPr>
              <a:spLocks noChangeArrowheads="1"/>
            </p:cNvSpPr>
            <p:nvPr/>
          </p:nvSpPr>
          <p:spPr bwMode="auto">
            <a:xfrm>
              <a:off x="4703" y="2350"/>
              <a:ext cx="168" cy="155"/>
            </a:xfrm>
            <a:prstGeom prst="rect">
              <a:avLst/>
            </a:prstGeom>
            <a:blipFill dpi="0" rotWithShape="0">
              <a:blip r:embed="rId3" cstate="print"/>
              <a:srcRect/>
              <a:tile tx="0" ty="0" sx="100000" sy="100000" flip="none" algn="tl"/>
            </a:blip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latinLnBrk="1"/>
              <a:endParaRPr kumimoji="1" lang="ko-KR" altLang="en-US" sz="1200" b="1"/>
            </a:p>
          </p:txBody>
        </p:sp>
        <p:sp>
          <p:nvSpPr>
            <p:cNvPr id="68" name="Text Box 67"/>
            <p:cNvSpPr txBox="1">
              <a:spLocks noChangeArrowheads="1"/>
            </p:cNvSpPr>
            <p:nvPr/>
          </p:nvSpPr>
          <p:spPr bwMode="auto">
            <a:xfrm>
              <a:off x="4554" y="1283"/>
              <a:ext cx="157" cy="44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latinLnBrk="1"/>
              <a:r>
                <a:rPr kumimoji="1" lang="en-US" altLang="ko-KR" sz="1200" b="1"/>
                <a:t>.</a:t>
              </a:r>
            </a:p>
            <a:p>
              <a:pPr latinLnBrk="1"/>
              <a:r>
                <a:rPr kumimoji="1" lang="en-US" altLang="ko-KR" sz="1200" b="1"/>
                <a:t>.</a:t>
              </a:r>
            </a:p>
            <a:p>
              <a:pPr latinLnBrk="1"/>
              <a:r>
                <a:rPr kumimoji="1" lang="en-US" altLang="ko-KR" sz="1200" b="1"/>
                <a:t>.</a:t>
              </a:r>
            </a:p>
          </p:txBody>
        </p:sp>
        <p:sp>
          <p:nvSpPr>
            <p:cNvPr id="69" name="Text Box 68"/>
            <p:cNvSpPr txBox="1">
              <a:spLocks noChangeArrowheads="1"/>
            </p:cNvSpPr>
            <p:nvPr/>
          </p:nvSpPr>
          <p:spPr bwMode="auto">
            <a:xfrm>
              <a:off x="4703" y="1283"/>
              <a:ext cx="157" cy="44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latinLnBrk="1"/>
              <a:r>
                <a:rPr kumimoji="1" lang="en-US" altLang="ko-KR" sz="1200" b="1"/>
                <a:t>.</a:t>
              </a:r>
            </a:p>
            <a:p>
              <a:pPr latinLnBrk="1"/>
              <a:r>
                <a:rPr kumimoji="1" lang="en-US" altLang="ko-KR" sz="1200" b="1"/>
                <a:t>.</a:t>
              </a:r>
            </a:p>
            <a:p>
              <a:pPr latinLnBrk="1"/>
              <a:r>
                <a:rPr kumimoji="1" lang="en-US" altLang="ko-KR" sz="1200" b="1"/>
                <a:t>.</a:t>
              </a:r>
            </a:p>
          </p:txBody>
        </p:sp>
        <p:sp>
          <p:nvSpPr>
            <p:cNvPr id="70" name="Rectangle 69"/>
            <p:cNvSpPr>
              <a:spLocks noChangeArrowheads="1"/>
            </p:cNvSpPr>
            <p:nvPr/>
          </p:nvSpPr>
          <p:spPr bwMode="auto">
            <a:xfrm>
              <a:off x="4505" y="572"/>
              <a:ext cx="416" cy="1969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latinLnBrk="1"/>
              <a:endParaRPr kumimoji="1" lang="ko-KR" altLang="en-US" sz="1200" b="1"/>
            </a:p>
          </p:txBody>
        </p:sp>
        <p:sp>
          <p:nvSpPr>
            <p:cNvPr id="71" name="Text Box 70"/>
            <p:cNvSpPr txBox="1">
              <a:spLocks noChangeArrowheads="1"/>
            </p:cNvSpPr>
            <p:nvPr/>
          </p:nvSpPr>
          <p:spPr bwMode="auto">
            <a:xfrm>
              <a:off x="3152" y="1020"/>
              <a:ext cx="309" cy="189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latinLnBrk="1"/>
              <a:r>
                <a:rPr kumimoji="1" lang="en-US" altLang="ko-KR" sz="1200" b="1">
                  <a:solidFill>
                    <a:schemeClr val="bg1"/>
                  </a:solidFill>
                </a:rPr>
                <a:t>Tile</a:t>
              </a:r>
            </a:p>
          </p:txBody>
        </p:sp>
        <p:sp>
          <p:nvSpPr>
            <p:cNvPr id="72" name="AutoShape 72"/>
            <p:cNvSpPr>
              <a:spLocks noChangeArrowheads="1"/>
            </p:cNvSpPr>
            <p:nvPr/>
          </p:nvSpPr>
          <p:spPr bwMode="auto">
            <a:xfrm>
              <a:off x="1689" y="2648"/>
              <a:ext cx="87" cy="141"/>
            </a:xfrm>
            <a:prstGeom prst="upArrow">
              <a:avLst>
                <a:gd name="adj1" fmla="val 50000"/>
                <a:gd name="adj2" fmla="val 40517"/>
              </a:avLst>
            </a:prstGeom>
            <a:solidFill>
              <a:schemeClr val="folHlink"/>
            </a:solidFill>
            <a:ln w="12700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l" latinLnBrk="1"/>
              <a:endParaRPr kumimoji="1" lang="ko-KR" altLang="en-US" sz="1200" b="1"/>
            </a:p>
          </p:txBody>
        </p:sp>
        <p:sp>
          <p:nvSpPr>
            <p:cNvPr id="73" name="Line 73"/>
            <p:cNvSpPr>
              <a:spLocks noChangeShapeType="1"/>
            </p:cNvSpPr>
            <p:nvPr/>
          </p:nvSpPr>
          <p:spPr bwMode="auto">
            <a:xfrm flipH="1">
              <a:off x="1889" y="2795"/>
              <a:ext cx="194" cy="174"/>
            </a:xfrm>
            <a:prstGeom prst="line">
              <a:avLst/>
            </a:prstGeom>
            <a:noFill/>
            <a:ln w="28575">
              <a:solidFill>
                <a:srgbClr val="339966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4" name="Line 74"/>
            <p:cNvSpPr>
              <a:spLocks noChangeShapeType="1"/>
            </p:cNvSpPr>
            <p:nvPr/>
          </p:nvSpPr>
          <p:spPr bwMode="auto">
            <a:xfrm flipH="1" flipV="1">
              <a:off x="1735" y="2795"/>
              <a:ext cx="167" cy="167"/>
            </a:xfrm>
            <a:prstGeom prst="line">
              <a:avLst/>
            </a:prstGeom>
            <a:noFill/>
            <a:ln w="28575">
              <a:solidFill>
                <a:srgbClr val="339966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5" name="Line 75"/>
            <p:cNvSpPr>
              <a:spLocks noChangeShapeType="1"/>
            </p:cNvSpPr>
            <p:nvPr/>
          </p:nvSpPr>
          <p:spPr bwMode="auto">
            <a:xfrm flipH="1">
              <a:off x="1567" y="2795"/>
              <a:ext cx="168" cy="167"/>
            </a:xfrm>
            <a:prstGeom prst="line">
              <a:avLst/>
            </a:prstGeom>
            <a:noFill/>
            <a:ln w="28575">
              <a:solidFill>
                <a:srgbClr val="339966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6" name="Line 76"/>
            <p:cNvSpPr>
              <a:spLocks noChangeShapeType="1"/>
            </p:cNvSpPr>
            <p:nvPr/>
          </p:nvSpPr>
          <p:spPr bwMode="auto">
            <a:xfrm flipH="1" flipV="1">
              <a:off x="1380" y="2808"/>
              <a:ext cx="174" cy="148"/>
            </a:xfrm>
            <a:prstGeom prst="line">
              <a:avLst/>
            </a:prstGeom>
            <a:noFill/>
            <a:ln w="28575">
              <a:solidFill>
                <a:srgbClr val="339966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7" name="Line 77"/>
            <p:cNvSpPr>
              <a:spLocks noChangeShapeType="1"/>
            </p:cNvSpPr>
            <p:nvPr/>
          </p:nvSpPr>
          <p:spPr bwMode="auto">
            <a:xfrm flipH="1" flipV="1">
              <a:off x="2042" y="2795"/>
              <a:ext cx="114" cy="47"/>
            </a:xfrm>
            <a:prstGeom prst="line">
              <a:avLst/>
            </a:prstGeom>
            <a:noFill/>
            <a:ln w="28575">
              <a:solidFill>
                <a:srgbClr val="339966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8" name="Line 78"/>
            <p:cNvSpPr>
              <a:spLocks noChangeShapeType="1"/>
            </p:cNvSpPr>
            <p:nvPr/>
          </p:nvSpPr>
          <p:spPr bwMode="auto">
            <a:xfrm>
              <a:off x="3563" y="1958"/>
              <a:ext cx="1065" cy="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ko-KR" altLang="en-US"/>
            </a:p>
          </p:txBody>
        </p:sp>
      </p:grpSp>
      <p:sp>
        <p:nvSpPr>
          <p:cNvPr id="79" name="직사각형 78"/>
          <p:cNvSpPr/>
          <p:nvPr/>
        </p:nvSpPr>
        <p:spPr>
          <a:xfrm>
            <a:off x="5148064" y="4221088"/>
            <a:ext cx="2574032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zh-TW" dirty="0" smtClean="0">
                <a:ea typeface="PMingLiU" pitchFamily="18" charset="-120"/>
              </a:rPr>
              <a:t>8 channels/flow cell</a:t>
            </a:r>
          </a:p>
          <a:p>
            <a:pPr algn="ctr"/>
            <a:r>
              <a:rPr kumimoji="1" lang="en-US" altLang="zh-TW" dirty="0" smtClean="0">
                <a:ea typeface="PMingLiU" pitchFamily="18" charset="-120"/>
              </a:rPr>
              <a:t>X</a:t>
            </a:r>
          </a:p>
          <a:p>
            <a:pPr algn="ctr"/>
            <a:r>
              <a:rPr kumimoji="1" lang="en-US" altLang="zh-TW" dirty="0" smtClean="0">
                <a:ea typeface="PMingLiU" pitchFamily="18" charset="-120"/>
              </a:rPr>
              <a:t>2 columns/channel</a:t>
            </a:r>
            <a:endParaRPr kumimoji="1" lang="en-US" altLang="ko-KR" dirty="0" smtClean="0"/>
          </a:p>
          <a:p>
            <a:pPr algn="ctr"/>
            <a:r>
              <a:rPr kumimoji="1" lang="en-US" altLang="ko-KR" dirty="0" smtClean="0"/>
              <a:t>X</a:t>
            </a:r>
          </a:p>
          <a:p>
            <a:pPr algn="ctr"/>
            <a:r>
              <a:rPr kumimoji="1" lang="en-US" altLang="zh-TW" dirty="0" smtClean="0">
                <a:ea typeface="PMingLiU" pitchFamily="18" charset="-120"/>
              </a:rPr>
              <a:t>50 tiles/column</a:t>
            </a:r>
            <a:endParaRPr kumimoji="1" lang="en-US" altLang="ko-KR" dirty="0" smtClean="0"/>
          </a:p>
          <a:p>
            <a:pPr algn="ctr"/>
            <a:r>
              <a:rPr kumimoji="1" lang="en-US" altLang="ko-KR" dirty="0" smtClean="0"/>
              <a:t>X</a:t>
            </a:r>
          </a:p>
          <a:p>
            <a:pPr algn="ctr"/>
            <a:r>
              <a:rPr kumimoji="1" lang="en-US" altLang="zh-TW" dirty="0" smtClean="0">
                <a:ea typeface="PMingLiU" pitchFamily="18" charset="-120"/>
              </a:rPr>
              <a:t>4 images/tile</a:t>
            </a:r>
            <a:endParaRPr kumimoji="1" lang="en-US" altLang="ko-KR" dirty="0"/>
          </a:p>
        </p:txBody>
      </p:sp>
      <p:sp>
        <p:nvSpPr>
          <p:cNvPr id="80" name="슬라이드 번호 개체 틀 85"/>
          <p:cNvSpPr txBox="1">
            <a:spLocks/>
          </p:cNvSpPr>
          <p:nvPr/>
        </p:nvSpPr>
        <p:spPr>
          <a:xfrm>
            <a:off x="8100392" y="6525344"/>
            <a:ext cx="982662" cy="24447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2D56939-8D60-4A7E-A375-51E45C81BF9E}" type="slidenum">
              <a:rPr lang="ko-KR" altLang="en-US" smtClean="0"/>
              <a:pPr/>
              <a:t>50</a:t>
            </a:fld>
            <a:endParaRPr lang="ko-KR" altLang="en-US"/>
          </a:p>
        </p:txBody>
      </p:sp>
      <p:sp>
        <p:nvSpPr>
          <p:cNvPr id="81" name="직사각형 80"/>
          <p:cNvSpPr/>
          <p:nvPr/>
        </p:nvSpPr>
        <p:spPr>
          <a:xfrm>
            <a:off x="1403648" y="71414"/>
            <a:ext cx="5832648" cy="584775"/>
          </a:xfrm>
          <a:prstGeom prst="rect">
            <a:avLst/>
          </a:prstGeom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altLang="ko-KR" sz="3200" b="1" dirty="0">
                <a:solidFill>
                  <a:srgbClr val="0000FF"/>
                </a:solidFill>
                <a:latin typeface="휴먼옛체" pitchFamily="18" charset="-127"/>
                <a:ea typeface="휴먼옛체" pitchFamily="18" charset="-127"/>
              </a:rPr>
              <a:t>NGS Platform - </a:t>
            </a:r>
            <a:r>
              <a:rPr lang="en-US" altLang="ko-KR" sz="3200" b="1" dirty="0" err="1">
                <a:solidFill>
                  <a:srgbClr val="0000FF"/>
                </a:solidFill>
                <a:latin typeface="휴먼옛체" pitchFamily="18" charset="-127"/>
                <a:ea typeface="휴먼옛체" pitchFamily="18" charset="-127"/>
              </a:rPr>
              <a:t>HiSeq</a:t>
            </a:r>
            <a:r>
              <a:rPr lang="en-US" altLang="ko-KR" sz="3200" b="1" dirty="0">
                <a:solidFill>
                  <a:srgbClr val="0000FF"/>
                </a:solidFill>
                <a:latin typeface="휴먼옛체" pitchFamily="18" charset="-127"/>
                <a:ea typeface="휴먼옛체" pitchFamily="18" charset="-127"/>
              </a:rPr>
              <a:t> 2000</a:t>
            </a:r>
            <a:endParaRPr lang="ko-KR" altLang="en-US" sz="3200" b="1" dirty="0">
              <a:solidFill>
                <a:srgbClr val="0000FF"/>
              </a:solidFill>
              <a:latin typeface="휴먼옛체" pitchFamily="18" charset="-127"/>
              <a:ea typeface="휴먼옛체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0487869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1475656" y="980728"/>
            <a:ext cx="7488832" cy="504056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600" smtClean="0">
                <a:solidFill>
                  <a:srgbClr val="0000FF"/>
                </a:solidFill>
                <a:latin typeface="+mj-ea"/>
              </a:rPr>
              <a:t>Sequencing and Imaging</a:t>
            </a:r>
            <a:endParaRPr lang="ko-KR" altLang="en-US" sz="1600" dirty="0">
              <a:solidFill>
                <a:srgbClr val="0000FF"/>
              </a:solidFill>
              <a:latin typeface="+mj-ea"/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79712" y="1916832"/>
            <a:ext cx="6286500" cy="3733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슬라이드 번호 개체 틀 8"/>
          <p:cNvSpPr txBox="1">
            <a:spLocks/>
          </p:cNvSpPr>
          <p:nvPr/>
        </p:nvSpPr>
        <p:spPr>
          <a:xfrm>
            <a:off x="8100392" y="6525344"/>
            <a:ext cx="982662" cy="24447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2D56939-8D60-4A7E-A375-51E45C81BF9E}" type="slidenum">
              <a:rPr lang="ko-KR" altLang="en-US" smtClean="0"/>
              <a:pPr/>
              <a:t>51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403648" y="71414"/>
            <a:ext cx="5832648" cy="584775"/>
          </a:xfrm>
          <a:prstGeom prst="rect">
            <a:avLst/>
          </a:prstGeom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altLang="ko-KR" sz="3200" b="1" dirty="0">
                <a:solidFill>
                  <a:srgbClr val="0000FF"/>
                </a:solidFill>
                <a:latin typeface="휴먼옛체" pitchFamily="18" charset="-127"/>
                <a:ea typeface="휴먼옛체" pitchFamily="18" charset="-127"/>
              </a:rPr>
              <a:t>NGS Platform - </a:t>
            </a:r>
            <a:r>
              <a:rPr lang="en-US" altLang="ko-KR" sz="3200" b="1" dirty="0" err="1">
                <a:solidFill>
                  <a:srgbClr val="0000FF"/>
                </a:solidFill>
                <a:latin typeface="휴먼옛체" pitchFamily="18" charset="-127"/>
                <a:ea typeface="휴먼옛체" pitchFamily="18" charset="-127"/>
              </a:rPr>
              <a:t>HiSeq</a:t>
            </a:r>
            <a:r>
              <a:rPr lang="en-US" altLang="ko-KR" sz="3200" b="1" dirty="0">
                <a:solidFill>
                  <a:srgbClr val="0000FF"/>
                </a:solidFill>
                <a:latin typeface="휴먼옛체" pitchFamily="18" charset="-127"/>
                <a:ea typeface="휴먼옛체" pitchFamily="18" charset="-127"/>
              </a:rPr>
              <a:t> 2000</a:t>
            </a:r>
            <a:endParaRPr lang="ko-KR" altLang="en-US" sz="3200" b="1" dirty="0">
              <a:solidFill>
                <a:srgbClr val="0000FF"/>
              </a:solidFill>
              <a:latin typeface="휴먼옛체" pitchFamily="18" charset="-127"/>
              <a:ea typeface="휴먼옛체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3738555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1071538" y="0"/>
            <a:ext cx="7498080" cy="1143000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342900" marR="0" lvl="0" indent="-342900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 sz="3200" b="1">
                <a:solidFill>
                  <a:srgbClr val="0000FF"/>
                </a:solidFill>
                <a:latin typeface="휴먼옛체" pitchFamily="18" charset="-127"/>
                <a:ea typeface="휴먼옛체" pitchFamily="18" charset="-127"/>
              </a:defRPr>
            </a:lvl1pPr>
          </a:lstStyle>
          <a:p>
            <a:r>
              <a:rPr lang="en-US" altLang="ko-KR" dirty="0"/>
              <a:t>Sequencing Procedure</a:t>
            </a:r>
            <a:endParaRPr lang="ko-KR" altLang="en-US" dirty="0"/>
          </a:p>
        </p:txBody>
      </p:sp>
      <p:pic>
        <p:nvPicPr>
          <p:cNvPr id="3" name="Picture 1"/>
          <p:cNvPicPr>
            <a:picLocks noChangeAspect="1" noChangeArrowheads="1"/>
          </p:cNvPicPr>
          <p:nvPr/>
        </p:nvPicPr>
        <p:blipFill>
          <a:blip r:embed="rId2" cstate="print"/>
          <a:srcRect l="58064" t="45770" r="11092" b="35330"/>
          <a:stretch>
            <a:fillRect/>
          </a:stretch>
        </p:blipFill>
        <p:spPr bwMode="auto">
          <a:xfrm>
            <a:off x="1578144" y="2067068"/>
            <a:ext cx="3528392" cy="21170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/>
          <a:srcRect l="17102" t="63344" r="12047" b="25467"/>
          <a:stretch>
            <a:fillRect/>
          </a:stretch>
        </p:blipFill>
        <p:spPr bwMode="auto">
          <a:xfrm>
            <a:off x="1547664" y="4941168"/>
            <a:ext cx="6984776" cy="1080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내용 개체 틀 2"/>
          <p:cNvSpPr txBox="1">
            <a:spLocks/>
          </p:cNvSpPr>
          <p:nvPr/>
        </p:nvSpPr>
        <p:spPr>
          <a:xfrm>
            <a:off x="5220072" y="1663824"/>
            <a:ext cx="3712456" cy="298931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425196" marR="0" lvl="0" indent="-342900" algn="l" defTabSz="914400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+mj-lt"/>
              <a:buAutoNum type="arabicPeriod"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Fluorecently</a:t>
            </a: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labeled ‘modified’ </a:t>
            </a:r>
            <a:r>
              <a:rPr kumimoji="0" lang="en-US" altLang="ko-KR" sz="16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ddNTP’s</a:t>
            </a: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are added with a polymerase</a:t>
            </a:r>
          </a:p>
          <a:p>
            <a:pPr marL="425196" marR="0" lvl="0" indent="-342900" algn="l" defTabSz="914400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+mj-lt"/>
              <a:buAutoNum type="arabicPeriod"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 laser excites the </a:t>
            </a:r>
            <a:r>
              <a:rPr kumimoji="0" lang="en-US" altLang="ko-KR" sz="16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flourophore</a:t>
            </a:r>
            <a:endParaRPr kumimoji="0" lang="en-US" altLang="ko-KR" sz="1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425196" marR="0" lvl="0" indent="-342900" algn="l" defTabSz="914400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+mj-lt"/>
              <a:buAutoNum type="arabicPeriod"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 camera captures the emission color</a:t>
            </a:r>
          </a:p>
          <a:p>
            <a:pPr marL="425196" marR="0" lvl="0" indent="-342900" algn="l" defTabSz="914400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+mj-lt"/>
              <a:buAutoNum type="arabicPeriod"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The </a:t>
            </a:r>
            <a:r>
              <a:rPr kumimoji="0" lang="en-US" altLang="ko-KR" sz="16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fluorophore</a:t>
            </a: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is cleaved off and the terminator is removed</a:t>
            </a:r>
          </a:p>
          <a:p>
            <a:pPr marL="425196" marR="0" lvl="0" indent="-342900" algn="l" defTabSz="914400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+mj-lt"/>
              <a:buAutoNum type="arabicPeriod"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Polymerase adds another base</a:t>
            </a:r>
          </a:p>
          <a:p>
            <a:pPr marL="425196" marR="0" lvl="0" indent="-342900" algn="l" defTabSz="914400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+mj-lt"/>
              <a:buAutoNum type="arabicPeriod"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Next cycle begins</a:t>
            </a:r>
          </a:p>
          <a:p>
            <a:pPr marL="640080" marR="0" lvl="1" indent="-237744" algn="l" defTabSz="914400" rtl="0" eaLnBrk="1" fontAlgn="auto" latinLnBrk="1" hangingPunct="1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Tx/>
              <a:buFont typeface="Verdana"/>
              <a:buChar char="◦"/>
              <a:tabLst/>
              <a:defRPr/>
            </a:pP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9378312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/>
          <a:srcRect l="14062" t="11458" r="17969" b="7291"/>
          <a:stretch>
            <a:fillRect/>
          </a:stretch>
        </p:blipFill>
        <p:spPr bwMode="auto">
          <a:xfrm>
            <a:off x="-1" y="428628"/>
            <a:ext cx="9136701" cy="61436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86139346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/>
          <a:srcRect l="15820" t="29166" r="19140" b="7291"/>
          <a:stretch>
            <a:fillRect/>
          </a:stretch>
        </p:blipFill>
        <p:spPr bwMode="auto">
          <a:xfrm>
            <a:off x="71406" y="1142984"/>
            <a:ext cx="8969568" cy="49292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81240916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/>
          <a:srcRect l="14583" t="25272" r="13020" b="10833"/>
          <a:stretch>
            <a:fillRect/>
          </a:stretch>
        </p:blipFill>
        <p:spPr bwMode="auto">
          <a:xfrm>
            <a:off x="71438" y="1214421"/>
            <a:ext cx="8858280" cy="4886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텍스트 개체 틀 3"/>
          <p:cNvSpPr txBox="1">
            <a:spLocks/>
          </p:cNvSpPr>
          <p:nvPr/>
        </p:nvSpPr>
        <p:spPr>
          <a:xfrm>
            <a:off x="228902" y="154671"/>
            <a:ext cx="7272056" cy="682041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342900" marR="0" lvl="0" indent="-342900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 sz="3200" b="1">
                <a:solidFill>
                  <a:srgbClr val="0000FF"/>
                </a:solidFill>
                <a:latin typeface="휴먼옛체" pitchFamily="18" charset="-127"/>
                <a:ea typeface="휴먼옛체" pitchFamily="18" charset="-127"/>
              </a:defRPr>
            </a:lvl1pPr>
          </a:lstStyle>
          <a:p>
            <a:r>
              <a:rPr lang="en-US" altLang="ko-KR" dirty="0" err="1"/>
              <a:t>HiSeq</a:t>
            </a:r>
            <a:r>
              <a:rPr lang="en-US" altLang="ko-KR" dirty="0"/>
              <a:t> 2500 sequencing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7093509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3"/>
          <p:cNvSpPr txBox="1">
            <a:spLocks/>
          </p:cNvSpPr>
          <p:nvPr/>
        </p:nvSpPr>
        <p:spPr>
          <a:xfrm>
            <a:off x="228902" y="103753"/>
            <a:ext cx="7272056" cy="682041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342900" marR="0" lvl="0" indent="-342900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 sz="3200" b="1">
                <a:solidFill>
                  <a:srgbClr val="0000FF"/>
                </a:solidFill>
                <a:latin typeface="휴먼옛체" pitchFamily="18" charset="-127"/>
                <a:ea typeface="휴먼옛체" pitchFamily="18" charset="-127"/>
              </a:defRPr>
            </a:lvl1pPr>
          </a:lstStyle>
          <a:p>
            <a:r>
              <a:rPr lang="en-US" altLang="ko-KR" dirty="0" err="1"/>
              <a:t>HiSeq</a:t>
            </a:r>
            <a:r>
              <a:rPr lang="en-US" altLang="ko-KR" dirty="0"/>
              <a:t> 2500 </a:t>
            </a:r>
            <a:r>
              <a:rPr lang="en-US" altLang="ko-KR" dirty="0" smtClean="0"/>
              <a:t>1T sequencing</a:t>
            </a:r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142844" y="1214422"/>
            <a:ext cx="8858281" cy="5094898"/>
            <a:chOff x="142844" y="1214422"/>
            <a:chExt cx="8858281" cy="4962647"/>
          </a:xfrm>
        </p:grpSpPr>
        <p:grpSp>
          <p:nvGrpSpPr>
            <p:cNvPr id="4" name="그룹 3"/>
            <p:cNvGrpSpPr/>
            <p:nvPr/>
          </p:nvGrpSpPr>
          <p:grpSpPr>
            <a:xfrm>
              <a:off x="142844" y="1214422"/>
              <a:ext cx="8858281" cy="4962647"/>
              <a:chOff x="142844" y="1214422"/>
              <a:chExt cx="8858281" cy="4962647"/>
            </a:xfrm>
          </p:grpSpPr>
          <p:pic>
            <p:nvPicPr>
              <p:cNvPr id="9" name="Picture 2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l="14583" t="25107" r="13020" b="10000"/>
              <a:stretch>
                <a:fillRect/>
              </a:stretch>
            </p:blipFill>
            <p:spPr bwMode="auto">
              <a:xfrm>
                <a:off x="142844" y="1214422"/>
                <a:ext cx="8858281" cy="496264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10" name="모서리가 둥근 직사각형 9"/>
              <p:cNvSpPr/>
              <p:nvPr/>
            </p:nvSpPr>
            <p:spPr>
              <a:xfrm>
                <a:off x="2571736" y="3929066"/>
                <a:ext cx="1571636" cy="785818"/>
              </a:xfrm>
              <a:prstGeom prst="round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2516320" y="4000505"/>
                <a:ext cx="157163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b="1" dirty="0" smtClean="0">
                    <a:solidFill>
                      <a:schemeClr val="bg1"/>
                    </a:solidFill>
                  </a:rPr>
                  <a:t>~1000 </a:t>
                </a:r>
                <a:r>
                  <a:rPr lang="en-US" altLang="ko-KR" sz="1200" b="1" dirty="0" err="1" smtClean="0">
                    <a:solidFill>
                      <a:schemeClr val="bg1"/>
                    </a:solidFill>
                  </a:rPr>
                  <a:t>Gb</a:t>
                </a:r>
                <a:r>
                  <a:rPr lang="en-US" altLang="ko-KR" sz="1200" b="1" dirty="0" smtClean="0">
                    <a:solidFill>
                      <a:schemeClr val="bg1"/>
                    </a:solidFill>
                  </a:rPr>
                  <a:t> (1 Tb)</a:t>
                </a:r>
              </a:p>
              <a:p>
                <a:pPr algn="ctr"/>
                <a:r>
                  <a:rPr lang="en-US" altLang="ko-KR" sz="1200" b="1" dirty="0" smtClean="0">
                    <a:solidFill>
                      <a:schemeClr val="bg1"/>
                    </a:solidFill>
                  </a:rPr>
                  <a:t>2 X 125bp</a:t>
                </a:r>
              </a:p>
              <a:p>
                <a:pPr algn="ctr"/>
                <a:r>
                  <a:rPr lang="en-US" altLang="ko-KR" sz="1200" b="1" dirty="0" smtClean="0">
                    <a:solidFill>
                      <a:schemeClr val="bg1"/>
                    </a:solidFill>
                  </a:rPr>
                  <a:t>~6-day run time</a:t>
                </a:r>
                <a:endParaRPr lang="ko-KR" altLang="en-US" sz="1200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5" name="모서리가 둥근 직사각형 4"/>
            <p:cNvSpPr/>
            <p:nvPr/>
          </p:nvSpPr>
          <p:spPr>
            <a:xfrm>
              <a:off x="2285984" y="2214554"/>
              <a:ext cx="285752" cy="28575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214546" y="2200700"/>
              <a:ext cx="50006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rPr>
                <a:t>v4</a:t>
              </a:r>
              <a:endPara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itchFamily="34" charset="0"/>
                <a:ea typeface="HY강B" pitchFamily="18" charset="-127"/>
                <a:cs typeface="Verdana" pitchFamily="34" charset="0"/>
              </a:endParaRPr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3000364" y="1629196"/>
              <a:ext cx="285752" cy="28575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928927" y="1583321"/>
              <a:ext cx="50006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rPr>
                <a:t>v4</a:t>
              </a:r>
              <a:endPara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itchFamily="34" charset="0"/>
                <a:ea typeface="HY강B" pitchFamily="18" charset="-127"/>
                <a:cs typeface="Verdana" pitchFamily="34" charset="0"/>
              </a:endParaRPr>
            </a:p>
          </p:txBody>
        </p:sp>
      </p:grpSp>
      <p:sp>
        <p:nvSpPr>
          <p:cNvPr id="12" name="모서리가 둥근 직사각형 11"/>
          <p:cNvSpPr/>
          <p:nvPr/>
        </p:nvSpPr>
        <p:spPr>
          <a:xfrm>
            <a:off x="4716016" y="5949280"/>
            <a:ext cx="2592288" cy="36004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4714112" y="5898758"/>
            <a:ext cx="24608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/>
              <a:t>(2X250bp PE supported)</a:t>
            </a:r>
            <a:endParaRPr lang="ko-KR" altLang="en-US" sz="1600" dirty="0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4788024" y="1933616"/>
            <a:ext cx="3024336" cy="30759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4864421" y="1844824"/>
            <a:ext cx="26148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solidFill>
                  <a:srgbClr val="0000FF"/>
                </a:solidFill>
              </a:rPr>
              <a:t>(</a:t>
            </a:r>
            <a:r>
              <a:rPr lang="en-US" altLang="ko-KR" sz="1600" b="1" dirty="0" err="1" smtClean="0">
                <a:solidFill>
                  <a:srgbClr val="0000FF"/>
                </a:solidFill>
              </a:rPr>
              <a:t>Hiseq</a:t>
            </a:r>
            <a:r>
              <a:rPr lang="en-US" altLang="ko-KR" sz="1600" b="1" dirty="0" smtClean="0">
                <a:solidFill>
                  <a:srgbClr val="0000FF"/>
                </a:solidFill>
              </a:rPr>
              <a:t> rapid SBS kit V2)</a:t>
            </a:r>
            <a:endParaRPr lang="ko-KR" altLang="en-US" sz="1600" b="1" dirty="0">
              <a:solidFill>
                <a:srgbClr val="0000FF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475656" y="1866310"/>
            <a:ext cx="19383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solidFill>
                  <a:srgbClr val="0000FF"/>
                </a:solidFill>
              </a:rPr>
              <a:t>(</a:t>
            </a:r>
            <a:r>
              <a:rPr lang="en-US" altLang="ko-KR" sz="1600" b="1" dirty="0" err="1" smtClean="0">
                <a:solidFill>
                  <a:srgbClr val="0000FF"/>
                </a:solidFill>
              </a:rPr>
              <a:t>Hiseq</a:t>
            </a:r>
            <a:r>
              <a:rPr lang="en-US" altLang="ko-KR" sz="1600" b="1" dirty="0" smtClean="0">
                <a:solidFill>
                  <a:srgbClr val="0000FF"/>
                </a:solidFill>
              </a:rPr>
              <a:t> SBS kit v4)</a:t>
            </a:r>
            <a:endParaRPr lang="ko-KR" altLang="en-US" sz="1600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88570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3"/>
          <p:cNvSpPr txBox="1">
            <a:spLocks/>
          </p:cNvSpPr>
          <p:nvPr/>
        </p:nvSpPr>
        <p:spPr>
          <a:xfrm>
            <a:off x="228902" y="103753"/>
            <a:ext cx="6935386" cy="719137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342900" marR="0" lvl="0" indent="-342900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 sz="3200" b="1">
                <a:solidFill>
                  <a:srgbClr val="0000FF"/>
                </a:solidFill>
                <a:latin typeface="휴먼옛체" pitchFamily="18" charset="-127"/>
                <a:ea typeface="휴먼옛체" pitchFamily="18" charset="-127"/>
              </a:defRPr>
            </a:lvl1pPr>
          </a:lstStyle>
          <a:p>
            <a:r>
              <a:rPr lang="en-US" altLang="ko-KR" dirty="0" err="1"/>
              <a:t>HiSeq</a:t>
            </a:r>
            <a:r>
              <a:rPr lang="en-US" altLang="ko-KR" dirty="0"/>
              <a:t> 2500 1T sequencing</a:t>
            </a:r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268760"/>
            <a:ext cx="9058606" cy="48965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504868" y="3078291"/>
            <a:ext cx="8280920" cy="288032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355243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8" r="3283" b="50000"/>
          <a:stretch/>
        </p:blipFill>
        <p:spPr bwMode="auto">
          <a:xfrm>
            <a:off x="107504" y="1403603"/>
            <a:ext cx="8964488" cy="48337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텍스트 개체 틀 3"/>
          <p:cNvSpPr txBox="1">
            <a:spLocks/>
          </p:cNvSpPr>
          <p:nvPr/>
        </p:nvSpPr>
        <p:spPr>
          <a:xfrm>
            <a:off x="228902" y="103753"/>
            <a:ext cx="7295426" cy="719137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342900" marR="0" lvl="0" indent="-342900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 sz="3200" b="1">
                <a:solidFill>
                  <a:srgbClr val="0000FF"/>
                </a:solidFill>
                <a:latin typeface="휴먼옛체" pitchFamily="18" charset="-127"/>
                <a:ea typeface="휴먼옛체" pitchFamily="18" charset="-127"/>
              </a:defRPr>
            </a:lvl1pPr>
          </a:lstStyle>
          <a:p>
            <a:r>
              <a:rPr lang="en-US" altLang="ko-KR" dirty="0" err="1"/>
              <a:t>HiSeq</a:t>
            </a:r>
            <a:r>
              <a:rPr lang="en-US" altLang="ko-KR" dirty="0"/>
              <a:t> 2500 1T </a:t>
            </a:r>
            <a:r>
              <a:rPr lang="en-US" altLang="ko-KR" dirty="0" smtClean="0"/>
              <a:t>High Output Run Mode</a:t>
            </a:r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107504" y="3356992"/>
            <a:ext cx="8964488" cy="288032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947987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0" t="50000" r="3209"/>
          <a:stretch/>
        </p:blipFill>
        <p:spPr bwMode="auto">
          <a:xfrm>
            <a:off x="40010" y="1268760"/>
            <a:ext cx="9006084" cy="4824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텍스트 개체 틀 3"/>
          <p:cNvSpPr txBox="1">
            <a:spLocks/>
          </p:cNvSpPr>
          <p:nvPr/>
        </p:nvSpPr>
        <p:spPr>
          <a:xfrm>
            <a:off x="228902" y="103753"/>
            <a:ext cx="6935386" cy="719137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342900" marR="0" lvl="0" indent="-342900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 sz="3200" b="1">
                <a:solidFill>
                  <a:srgbClr val="0000FF"/>
                </a:solidFill>
                <a:latin typeface="휴먼옛체" pitchFamily="18" charset="-127"/>
                <a:ea typeface="휴먼옛체" pitchFamily="18" charset="-127"/>
              </a:defRPr>
            </a:lvl1pPr>
          </a:lstStyle>
          <a:p>
            <a:r>
              <a:rPr lang="en-US" altLang="ko-KR" dirty="0" err="1"/>
              <a:t>HiSeq</a:t>
            </a:r>
            <a:r>
              <a:rPr lang="en-US" altLang="ko-KR" dirty="0"/>
              <a:t> 2500 1T </a:t>
            </a:r>
            <a:r>
              <a:rPr lang="en-US" altLang="ko-KR" dirty="0" smtClean="0"/>
              <a:t>Rapid Run Mode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107504" y="3122306"/>
            <a:ext cx="8964488" cy="288032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970604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45"/>
          <a:stretch>
            <a:fillRect/>
          </a:stretch>
        </p:blipFill>
        <p:spPr bwMode="auto">
          <a:xfrm>
            <a:off x="214282" y="1500174"/>
            <a:ext cx="8643998" cy="40381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제목 1"/>
          <p:cNvSpPr txBox="1">
            <a:spLocks/>
          </p:cNvSpPr>
          <p:nvPr/>
        </p:nvSpPr>
        <p:spPr>
          <a:xfrm>
            <a:off x="428596" y="142852"/>
            <a:ext cx="7498080" cy="654032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342900" marR="0" lvl="0" indent="-342900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 sz="3200" b="1">
                <a:solidFill>
                  <a:srgbClr val="0000FF"/>
                </a:solidFill>
                <a:latin typeface="휴먼옛체" pitchFamily="18" charset="-127"/>
                <a:ea typeface="휴먼옛체" pitchFamily="18" charset="-127"/>
              </a:defRPr>
            </a:lvl1pPr>
          </a:lstStyle>
          <a:p>
            <a:r>
              <a:rPr lang="en-US" altLang="ko-KR" dirty="0" err="1"/>
              <a:t>emPCR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2940809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214314"/>
            <a:ext cx="8429652" cy="56656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TextBox 2"/>
          <p:cNvSpPr txBox="1"/>
          <p:nvPr/>
        </p:nvSpPr>
        <p:spPr>
          <a:xfrm>
            <a:off x="928662" y="6000769"/>
            <a:ext cx="70009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0000FF"/>
                </a:solidFill>
              </a:rPr>
              <a:t>Insert size: maximum 800bp, Maximum SE: up to 300bp SE</a:t>
            </a:r>
            <a:endParaRPr lang="ko-KR" altLang="en-US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540145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3" y="1376772"/>
            <a:ext cx="4547287" cy="4104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텍스트 개체 틀 3"/>
          <p:cNvSpPr txBox="1">
            <a:spLocks/>
          </p:cNvSpPr>
          <p:nvPr/>
        </p:nvSpPr>
        <p:spPr>
          <a:xfrm>
            <a:off x="228902" y="103753"/>
            <a:ext cx="7272056" cy="682041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342900" marR="0" lvl="0" indent="-342900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 sz="3200" b="1">
                <a:solidFill>
                  <a:srgbClr val="0000FF"/>
                </a:solidFill>
                <a:latin typeface="휴먼옛체" pitchFamily="18" charset="-127"/>
                <a:ea typeface="휴먼옛체" pitchFamily="18" charset="-127"/>
              </a:defRPr>
            </a:lvl1pPr>
          </a:lstStyle>
          <a:p>
            <a:r>
              <a:rPr lang="en-US" altLang="ko-KR" dirty="0" err="1"/>
              <a:t>HiSeq</a:t>
            </a:r>
            <a:r>
              <a:rPr lang="en-US" altLang="ko-KR" dirty="0"/>
              <a:t> </a:t>
            </a:r>
            <a:r>
              <a:rPr lang="en-US" altLang="ko-KR" dirty="0" smtClean="0"/>
              <a:t>4000 </a:t>
            </a:r>
            <a:r>
              <a:rPr lang="en-US" altLang="ko-KR" dirty="0"/>
              <a:t>sequencing</a:t>
            </a:r>
            <a:endParaRPr lang="ko-KR" alt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3591" y="0"/>
            <a:ext cx="3834913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6606668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2"/>
          <p:cNvSpPr txBox="1">
            <a:spLocks/>
          </p:cNvSpPr>
          <p:nvPr/>
        </p:nvSpPr>
        <p:spPr>
          <a:xfrm>
            <a:off x="3311860" y="258588"/>
            <a:ext cx="2952328" cy="1071570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342900" marR="0" lvl="0" indent="-342900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 sz="3200" b="1">
                <a:solidFill>
                  <a:srgbClr val="0000FF"/>
                </a:solidFill>
                <a:latin typeface="휴먼옛체" pitchFamily="18" charset="-127"/>
                <a:ea typeface="휴먼옛체" pitchFamily="18" charset="-127"/>
              </a:defRPr>
            </a:lvl1pPr>
          </a:lstStyle>
          <a:p>
            <a:r>
              <a:rPr lang="en-US" altLang="ko-KR" dirty="0" err="1"/>
              <a:t>Hiseq</a:t>
            </a:r>
            <a:r>
              <a:rPr lang="en-US" altLang="ko-KR" dirty="0"/>
              <a:t> </a:t>
            </a:r>
            <a:r>
              <a:rPr lang="en-US" altLang="ko-KR" dirty="0" smtClean="0"/>
              <a:t>X </a:t>
            </a:r>
            <a:endParaRPr lang="en-US" altLang="ko-KR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/>
          <a:srcRect l="15820" t="46875" r="21484" b="18750"/>
          <a:stretch>
            <a:fillRect/>
          </a:stretch>
        </p:blipFill>
        <p:spPr bwMode="auto">
          <a:xfrm>
            <a:off x="857224" y="2928934"/>
            <a:ext cx="7643866" cy="2357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직사각형 3"/>
          <p:cNvSpPr/>
          <p:nvPr/>
        </p:nvSpPr>
        <p:spPr>
          <a:xfrm>
            <a:off x="200837" y="5526961"/>
            <a:ext cx="858600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altLang="ko-KR" sz="2400" dirty="0" smtClean="0">
                <a:solidFill>
                  <a:srgbClr val="0000FF"/>
                </a:solidFill>
                <a:latin typeface="휴먼옛체" pitchFamily="18" charset="-127"/>
                <a:ea typeface="휴먼옛체" pitchFamily="18" charset="-127"/>
                <a:sym typeface="Wingdings" pitchFamily="2" charset="2"/>
              </a:rPr>
              <a:t>Optimized for Population-Scale Human Genome Sequencing</a:t>
            </a:r>
          </a:p>
          <a:p>
            <a:pPr lvl="0" algn="ctr">
              <a:spcBef>
                <a:spcPct val="0"/>
              </a:spcBef>
              <a:defRPr/>
            </a:pPr>
            <a:r>
              <a:rPr lang="en-US" altLang="ko-KR" sz="2400" dirty="0" smtClean="0">
                <a:solidFill>
                  <a:srgbClr val="0000FF"/>
                </a:solidFill>
                <a:latin typeface="휴먼옛체" pitchFamily="18" charset="-127"/>
                <a:ea typeface="휴먼옛체" pitchFamily="18" charset="-127"/>
                <a:sym typeface="Wingdings" pitchFamily="2" charset="2"/>
              </a:rPr>
              <a:t> 18,000 Genomes Per Year</a:t>
            </a:r>
            <a:endParaRPr lang="ko-KR" altLang="en-US" sz="2400" dirty="0">
              <a:solidFill>
                <a:srgbClr val="0000FF"/>
              </a:solidFill>
              <a:latin typeface="휴먼옛체" pitchFamily="18" charset="-127"/>
              <a:ea typeface="휴먼옛체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333482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/>
          <a:srcRect l="50198" t="18936" r="14846" b="40910"/>
          <a:stretch>
            <a:fillRect/>
          </a:stretch>
        </p:blipFill>
        <p:spPr bwMode="auto">
          <a:xfrm>
            <a:off x="714348" y="1142984"/>
            <a:ext cx="7960234" cy="51435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텍스트 개체 틀 3"/>
          <p:cNvSpPr txBox="1">
            <a:spLocks/>
          </p:cNvSpPr>
          <p:nvPr/>
        </p:nvSpPr>
        <p:spPr>
          <a:xfrm>
            <a:off x="228902" y="103753"/>
            <a:ext cx="7272056" cy="682041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342900" marR="0" lvl="0" indent="-342900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 sz="3200" b="1">
                <a:solidFill>
                  <a:srgbClr val="0000FF"/>
                </a:solidFill>
                <a:latin typeface="휴먼옛체" pitchFamily="18" charset="-127"/>
                <a:ea typeface="휴먼옛체" pitchFamily="18" charset="-127"/>
              </a:defRPr>
            </a:lvl1pPr>
          </a:lstStyle>
          <a:p>
            <a:r>
              <a:rPr lang="en-US" altLang="ko-KR" dirty="0" err="1"/>
              <a:t>Hiseq</a:t>
            </a:r>
            <a:r>
              <a:rPr lang="en-US" altLang="ko-KR" dirty="0"/>
              <a:t> X </a:t>
            </a:r>
            <a:r>
              <a:rPr lang="en-US" altLang="ko-KR" dirty="0" smtClean="0"/>
              <a:t> </a:t>
            </a:r>
            <a:r>
              <a:rPr lang="en-US" altLang="ko-KR" dirty="0"/>
              <a:t>Performance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8780822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/>
          <a:srcRect l="27398" t="51375" r="30836" b="20125"/>
          <a:stretch>
            <a:fillRect/>
          </a:stretch>
        </p:blipFill>
        <p:spPr bwMode="auto">
          <a:xfrm>
            <a:off x="142844" y="1857364"/>
            <a:ext cx="8747395" cy="33575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텍스트 개체 틀 3"/>
          <p:cNvSpPr txBox="1">
            <a:spLocks/>
          </p:cNvSpPr>
          <p:nvPr/>
        </p:nvSpPr>
        <p:spPr>
          <a:xfrm>
            <a:off x="228902" y="103753"/>
            <a:ext cx="7272056" cy="682041"/>
          </a:xfrm>
          <a:prstGeom prst="rect">
            <a:avLst/>
          </a:prstGeom>
        </p:spPr>
        <p:txBody>
          <a:bodyPr/>
          <a:lstStyle/>
          <a:p>
            <a:pPr marL="342900" marR="0" lvl="0" indent="-342900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3200" b="1" dirty="0" smtClean="0">
                <a:solidFill>
                  <a:srgbClr val="0000FF"/>
                </a:solidFill>
                <a:latin typeface="휴먼옛체" pitchFamily="18" charset="-127"/>
                <a:ea typeface="휴먼옛체" pitchFamily="18" charset="-127"/>
              </a:rPr>
              <a:t>Genome Coverage per Lane</a:t>
            </a:r>
            <a:endParaRPr lang="ko-KR" altLang="en-US" sz="3200" b="1" dirty="0">
              <a:solidFill>
                <a:srgbClr val="0000FF"/>
              </a:solidFill>
              <a:latin typeface="휴먼옛체" pitchFamily="18" charset="-127"/>
              <a:ea typeface="휴먼옛체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3483952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19" y="0"/>
            <a:ext cx="877083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55982952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7098"/>
            <a:ext cx="9114207" cy="6850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8884197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3"/>
          <p:cNvSpPr txBox="1">
            <a:spLocks/>
          </p:cNvSpPr>
          <p:nvPr/>
        </p:nvSpPr>
        <p:spPr>
          <a:xfrm>
            <a:off x="228902" y="103753"/>
            <a:ext cx="7272056" cy="682041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342900" marR="0" lvl="0" indent="-342900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 sz="3200" b="1">
                <a:solidFill>
                  <a:srgbClr val="0000FF"/>
                </a:solidFill>
                <a:latin typeface="휴먼옛체" pitchFamily="18" charset="-127"/>
                <a:ea typeface="휴먼옛체" pitchFamily="18" charset="-127"/>
              </a:defRPr>
            </a:lvl1pPr>
          </a:lstStyle>
          <a:p>
            <a:r>
              <a:rPr lang="en-US" altLang="ko-KR" dirty="0"/>
              <a:t>Dual Indexing adaptor </a:t>
            </a:r>
            <a:r>
              <a:rPr lang="en-US" altLang="ko-KR" dirty="0" err="1"/>
              <a:t>sequece</a:t>
            </a:r>
            <a:r>
              <a:rPr lang="en-US" altLang="ko-KR" dirty="0"/>
              <a:t> design</a:t>
            </a:r>
            <a:endParaRPr lang="ko-KR" alt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 l="5208" t="51640" r="5729" b="29284"/>
          <a:stretch>
            <a:fillRect/>
          </a:stretch>
        </p:blipFill>
        <p:spPr bwMode="auto">
          <a:xfrm>
            <a:off x="0" y="1000108"/>
            <a:ext cx="9072594" cy="12144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214282" y="2214554"/>
            <a:ext cx="8786874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 smtClean="0"/>
              <a:t>Truseq</a:t>
            </a:r>
            <a:r>
              <a:rPr lang="en-US" sz="1400" b="1" dirty="0" smtClean="0"/>
              <a:t> Universal Adapter for PE</a:t>
            </a:r>
          </a:p>
          <a:p>
            <a:endParaRPr lang="ko-KR" altLang="en-US" sz="1400" dirty="0" smtClean="0"/>
          </a:p>
          <a:p>
            <a:r>
              <a:rPr lang="en-US" sz="1400" b="1" dirty="0" smtClean="0"/>
              <a:t>5’-AATGA </a:t>
            </a:r>
            <a:r>
              <a:rPr lang="en-US" sz="1400" b="1" dirty="0" smtClean="0">
                <a:solidFill>
                  <a:srgbClr val="0000FF"/>
                </a:solidFill>
              </a:rPr>
              <a:t>TACGG </a:t>
            </a:r>
            <a:r>
              <a:rPr lang="en-US" sz="1400" b="1" dirty="0" smtClean="0"/>
              <a:t>CGACC </a:t>
            </a:r>
            <a:r>
              <a:rPr lang="en-US" sz="1400" b="1" dirty="0" smtClean="0">
                <a:solidFill>
                  <a:srgbClr val="0000FF"/>
                </a:solidFill>
              </a:rPr>
              <a:t>ACCGA</a:t>
            </a:r>
            <a:r>
              <a:rPr lang="en-US" sz="1400" b="1" dirty="0" smtClean="0"/>
              <a:t> GATCT </a:t>
            </a:r>
            <a:r>
              <a:rPr lang="en-US" sz="1400" b="1" dirty="0" smtClean="0">
                <a:solidFill>
                  <a:srgbClr val="0000FF"/>
                </a:solidFill>
              </a:rPr>
              <a:t>ACACT</a:t>
            </a:r>
            <a:r>
              <a:rPr lang="en-US" sz="1400" b="1" dirty="0" smtClean="0"/>
              <a:t> CTTTC </a:t>
            </a:r>
            <a:r>
              <a:rPr lang="en-US" sz="1400" b="1" dirty="0" smtClean="0">
                <a:solidFill>
                  <a:srgbClr val="0000FF"/>
                </a:solidFill>
              </a:rPr>
              <a:t>CCTAC</a:t>
            </a:r>
            <a:r>
              <a:rPr lang="en-US" sz="1400" b="1" dirty="0" smtClean="0"/>
              <a:t> ACGAC </a:t>
            </a:r>
            <a:r>
              <a:rPr lang="en-US" sz="1400" b="1" dirty="0" smtClean="0">
                <a:solidFill>
                  <a:srgbClr val="0000FF"/>
                </a:solidFill>
              </a:rPr>
              <a:t>GCTCT</a:t>
            </a:r>
            <a:r>
              <a:rPr lang="en-US" sz="1400" b="1" dirty="0" smtClean="0"/>
              <a:t> TCCGA </a:t>
            </a:r>
            <a:r>
              <a:rPr lang="en-US" sz="1400" b="1" dirty="0" smtClean="0">
                <a:solidFill>
                  <a:srgbClr val="0000FF"/>
                </a:solidFill>
              </a:rPr>
              <a:t>TCT-</a:t>
            </a:r>
            <a:r>
              <a:rPr lang="en-US" sz="1400" b="1" dirty="0" smtClean="0"/>
              <a:t>3’</a:t>
            </a:r>
            <a:endParaRPr lang="ko-KR" altLang="en-US" sz="1400" b="1" dirty="0" smtClean="0"/>
          </a:p>
          <a:p>
            <a:r>
              <a:rPr lang="en-US" sz="1400" dirty="0" smtClean="0"/>
              <a:t> </a:t>
            </a:r>
            <a:endParaRPr lang="ko-KR" altLang="en-US" sz="1400" dirty="0" smtClean="0"/>
          </a:p>
          <a:p>
            <a:r>
              <a:rPr lang="en-US" sz="1400" dirty="0" smtClean="0"/>
              <a:t> </a:t>
            </a:r>
            <a:r>
              <a:rPr lang="en-US" sz="1400" b="1" dirty="0" err="1" smtClean="0"/>
              <a:t>TruSeq</a:t>
            </a:r>
            <a:r>
              <a:rPr lang="en-US" sz="1400" b="1" dirty="0" smtClean="0"/>
              <a:t> Adapter, Index 1 for PE</a:t>
            </a:r>
          </a:p>
          <a:p>
            <a:endParaRPr lang="ko-KR" altLang="en-US" sz="1400" dirty="0" smtClean="0"/>
          </a:p>
          <a:p>
            <a:r>
              <a:rPr lang="en-US" sz="1400" b="1" dirty="0" smtClean="0"/>
              <a:t>5’-CAAGC </a:t>
            </a:r>
            <a:r>
              <a:rPr lang="en-US" sz="1400" b="1" dirty="0" smtClean="0">
                <a:solidFill>
                  <a:srgbClr val="0000FF"/>
                </a:solidFill>
              </a:rPr>
              <a:t>AGAAG</a:t>
            </a:r>
            <a:r>
              <a:rPr lang="en-US" sz="1400" b="1" dirty="0" smtClean="0"/>
              <a:t> ACGGC </a:t>
            </a:r>
            <a:r>
              <a:rPr lang="en-US" sz="1400" b="1" dirty="0" smtClean="0">
                <a:solidFill>
                  <a:srgbClr val="0000FF"/>
                </a:solidFill>
              </a:rPr>
              <a:t>ATACG</a:t>
            </a:r>
            <a:r>
              <a:rPr lang="en-US" sz="1400" b="1" dirty="0" smtClean="0"/>
              <a:t> AGAT</a:t>
            </a:r>
            <a:r>
              <a:rPr lang="en-US" sz="1400" b="1" u="sng" dirty="0" smtClean="0">
                <a:solidFill>
                  <a:srgbClr val="FF0000"/>
                </a:solidFill>
              </a:rPr>
              <a:t>C GTGAT</a:t>
            </a:r>
            <a:r>
              <a:rPr lang="en-US" sz="1400" b="1" dirty="0" smtClean="0"/>
              <a:t> GTGAC </a:t>
            </a:r>
            <a:r>
              <a:rPr lang="en-US" sz="1400" b="1" dirty="0" smtClean="0">
                <a:solidFill>
                  <a:srgbClr val="0000FF"/>
                </a:solidFill>
              </a:rPr>
              <a:t>TGGAG</a:t>
            </a:r>
            <a:r>
              <a:rPr lang="en-US" sz="1400" b="1" dirty="0" smtClean="0"/>
              <a:t> TTCAG </a:t>
            </a:r>
            <a:r>
              <a:rPr lang="en-US" sz="1400" b="1" dirty="0" smtClean="0">
                <a:solidFill>
                  <a:srgbClr val="0000FF"/>
                </a:solidFill>
              </a:rPr>
              <a:t>ACGTG</a:t>
            </a:r>
            <a:r>
              <a:rPr lang="en-US" sz="1400" b="1" dirty="0" smtClean="0"/>
              <a:t> TGCTC </a:t>
            </a:r>
            <a:r>
              <a:rPr lang="en-US" sz="1400" b="1" dirty="0" smtClean="0">
                <a:solidFill>
                  <a:srgbClr val="0000FF"/>
                </a:solidFill>
              </a:rPr>
              <a:t>TTCCG</a:t>
            </a:r>
            <a:r>
              <a:rPr lang="en-US" sz="1400" b="1" dirty="0" smtClean="0"/>
              <a:t> ATC-3’</a:t>
            </a:r>
          </a:p>
          <a:p>
            <a:endParaRPr lang="en-US" altLang="ko-KR" sz="1400" b="1" dirty="0" smtClean="0"/>
          </a:p>
          <a:p>
            <a:r>
              <a:rPr lang="en-US" sz="1400" b="1" u="sng" dirty="0" smtClean="0">
                <a:solidFill>
                  <a:srgbClr val="0000CC"/>
                </a:solidFill>
              </a:rPr>
              <a:t>The </a:t>
            </a:r>
            <a:r>
              <a:rPr lang="en-US" sz="1400" b="1" u="sng" dirty="0" err="1" smtClean="0">
                <a:solidFill>
                  <a:srgbClr val="0000CC"/>
                </a:solidFill>
              </a:rPr>
              <a:t>oligo</a:t>
            </a:r>
            <a:r>
              <a:rPr lang="en-US" sz="1400" b="1" u="sng" dirty="0" smtClean="0">
                <a:solidFill>
                  <a:srgbClr val="0000CC"/>
                </a:solidFill>
              </a:rPr>
              <a:t> lawns are different for PE and SR flow cells, the PE ones are longer. </a:t>
            </a:r>
          </a:p>
          <a:p>
            <a:r>
              <a:rPr lang="en-US" sz="1400" b="1" u="sng" dirty="0" smtClean="0">
                <a:solidFill>
                  <a:srgbClr val="0000CC"/>
                </a:solidFill>
              </a:rPr>
              <a:t> That is why you cannot run SR libraries on the PE flow cell.</a:t>
            </a:r>
            <a:endParaRPr lang="ko-KR" altLang="en-US" sz="1400" b="1" u="sng" dirty="0" smtClean="0">
              <a:solidFill>
                <a:srgbClr val="0000CC"/>
              </a:solidFill>
            </a:endParaRPr>
          </a:p>
          <a:p>
            <a:r>
              <a:rPr lang="en-US" sz="1400" dirty="0" smtClean="0"/>
              <a:t> </a:t>
            </a:r>
            <a:endParaRPr lang="ko-KR" altLang="en-US" sz="1400" dirty="0" smtClean="0"/>
          </a:p>
          <a:p>
            <a:r>
              <a:rPr lang="en-US" sz="1400" b="1" dirty="0" smtClean="0">
                <a:solidFill>
                  <a:srgbClr val="0000CC"/>
                </a:solidFill>
              </a:rPr>
              <a:t>For single read </a:t>
            </a:r>
            <a:r>
              <a:rPr lang="en-US" sz="1400" b="1" dirty="0" err="1" smtClean="0">
                <a:solidFill>
                  <a:srgbClr val="0000CC"/>
                </a:solidFill>
              </a:rPr>
              <a:t>flowcell</a:t>
            </a:r>
            <a:r>
              <a:rPr lang="en-US" sz="1400" b="1" dirty="0" smtClean="0">
                <a:solidFill>
                  <a:srgbClr val="0000CC"/>
                </a:solidFill>
              </a:rPr>
              <a:t>: </a:t>
            </a:r>
            <a:endParaRPr lang="ko-KR" altLang="en-US" sz="1400" b="1" dirty="0" smtClean="0">
              <a:solidFill>
                <a:srgbClr val="0000CC"/>
              </a:solidFill>
            </a:endParaRPr>
          </a:p>
          <a:p>
            <a:r>
              <a:rPr lang="en-US" sz="1400" b="1" dirty="0" smtClean="0"/>
              <a:t>P5 5´-AATGA </a:t>
            </a:r>
            <a:r>
              <a:rPr lang="en-US" sz="1400" b="1" dirty="0" smtClean="0">
                <a:solidFill>
                  <a:srgbClr val="0000FF"/>
                </a:solidFill>
              </a:rPr>
              <a:t>TACGG</a:t>
            </a:r>
            <a:r>
              <a:rPr lang="en-US" sz="1400" b="1" dirty="0" smtClean="0"/>
              <a:t> CGACC </a:t>
            </a:r>
            <a:r>
              <a:rPr lang="en-US" sz="1400" b="1" dirty="0" smtClean="0">
                <a:solidFill>
                  <a:srgbClr val="0000FF"/>
                </a:solidFill>
              </a:rPr>
              <a:t>ACCGA</a:t>
            </a:r>
            <a:r>
              <a:rPr lang="en-US" sz="1400" b="1" dirty="0" smtClean="0"/>
              <a:t>-3´                        P7 5´-CAAGC </a:t>
            </a:r>
            <a:r>
              <a:rPr lang="en-US" sz="1400" b="1" dirty="0" smtClean="0">
                <a:solidFill>
                  <a:srgbClr val="0000FF"/>
                </a:solidFill>
              </a:rPr>
              <a:t>AGAAG</a:t>
            </a:r>
            <a:r>
              <a:rPr lang="en-US" sz="1400" b="1" dirty="0" smtClean="0"/>
              <a:t> ACGGC </a:t>
            </a:r>
            <a:r>
              <a:rPr lang="en-US" sz="1400" b="1" dirty="0" smtClean="0">
                <a:solidFill>
                  <a:srgbClr val="0000FF"/>
                </a:solidFill>
              </a:rPr>
              <a:t>ATACG</a:t>
            </a:r>
            <a:r>
              <a:rPr lang="en-US" sz="1400" b="1" dirty="0" smtClean="0"/>
              <a:t> A-3´ </a:t>
            </a:r>
            <a:endParaRPr lang="ko-KR" altLang="en-US" sz="1400" b="1" dirty="0" smtClean="0"/>
          </a:p>
          <a:p>
            <a:r>
              <a:rPr lang="en-US" sz="1400" dirty="0" smtClean="0"/>
              <a:t> </a:t>
            </a:r>
            <a:endParaRPr lang="ko-KR" altLang="en-US" sz="1400" dirty="0" smtClean="0"/>
          </a:p>
          <a:p>
            <a:r>
              <a:rPr lang="en-US" sz="1400" b="1" dirty="0" smtClean="0">
                <a:solidFill>
                  <a:srgbClr val="0000CC"/>
                </a:solidFill>
              </a:rPr>
              <a:t>For PE flow cell: </a:t>
            </a:r>
            <a:endParaRPr lang="ko-KR" altLang="en-US" sz="1400" b="1" dirty="0" smtClean="0">
              <a:solidFill>
                <a:srgbClr val="0000CC"/>
              </a:solidFill>
            </a:endParaRPr>
          </a:p>
          <a:p>
            <a:r>
              <a:rPr lang="en-US" sz="1400" b="1" dirty="0" smtClean="0"/>
              <a:t>P5 5’-AATGA </a:t>
            </a:r>
            <a:r>
              <a:rPr lang="en-US" sz="1400" b="1" dirty="0" smtClean="0">
                <a:solidFill>
                  <a:srgbClr val="0000FF"/>
                </a:solidFill>
              </a:rPr>
              <a:t>TACGG</a:t>
            </a:r>
            <a:r>
              <a:rPr lang="en-US" sz="1400" b="1" dirty="0" smtClean="0"/>
              <a:t> CGACC </a:t>
            </a:r>
            <a:r>
              <a:rPr lang="en-US" sz="1400" b="1" dirty="0" smtClean="0">
                <a:solidFill>
                  <a:srgbClr val="0000FF"/>
                </a:solidFill>
              </a:rPr>
              <a:t>ACCGA</a:t>
            </a:r>
            <a:r>
              <a:rPr lang="en-US" sz="1400" b="1" dirty="0" smtClean="0"/>
              <a:t> GATCT </a:t>
            </a:r>
            <a:r>
              <a:rPr lang="en-US" sz="1400" b="1" dirty="0" smtClean="0">
                <a:solidFill>
                  <a:srgbClr val="0000FF"/>
                </a:solidFill>
              </a:rPr>
              <a:t>ACAC</a:t>
            </a:r>
            <a:r>
              <a:rPr lang="en-US" sz="1400" b="1" dirty="0" smtClean="0"/>
              <a:t>-3‘     P7 5’-CAAGC </a:t>
            </a:r>
            <a:r>
              <a:rPr lang="en-US" sz="1400" b="1" dirty="0" smtClean="0">
                <a:solidFill>
                  <a:srgbClr val="0000FF"/>
                </a:solidFill>
              </a:rPr>
              <a:t>AGAAG</a:t>
            </a:r>
            <a:r>
              <a:rPr lang="en-US" sz="1400" b="1" dirty="0" smtClean="0"/>
              <a:t> ACGGC </a:t>
            </a:r>
            <a:r>
              <a:rPr lang="en-US" sz="1400" b="1" dirty="0" smtClean="0">
                <a:solidFill>
                  <a:srgbClr val="0000FF"/>
                </a:solidFill>
              </a:rPr>
              <a:t>ATACG</a:t>
            </a:r>
            <a:r>
              <a:rPr lang="en-US" sz="1400" b="1" dirty="0" smtClean="0"/>
              <a:t> AGAT-3’, </a:t>
            </a:r>
            <a:endParaRPr lang="ko-KR" altLang="en-US" sz="1400" b="1" dirty="0" smtClean="0"/>
          </a:p>
          <a:p>
            <a:endParaRPr lang="ko-KR" altLang="en-US" sz="1400" dirty="0" smtClean="0"/>
          </a:p>
          <a:p>
            <a:endParaRPr lang="ko-KR" altLang="en-US" sz="1400" b="1" dirty="0" smtClean="0"/>
          </a:p>
          <a:p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96397125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/>
          <a:srcRect l="40182" t="34041" r="27755" b="12500"/>
          <a:stretch>
            <a:fillRect/>
          </a:stretch>
        </p:blipFill>
        <p:spPr bwMode="auto">
          <a:xfrm>
            <a:off x="1631065" y="986792"/>
            <a:ext cx="5727017" cy="53711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텍스트 개체 틀 3"/>
          <p:cNvSpPr txBox="1">
            <a:spLocks/>
          </p:cNvSpPr>
          <p:nvPr/>
        </p:nvSpPr>
        <p:spPr>
          <a:xfrm>
            <a:off x="228902" y="103753"/>
            <a:ext cx="7272056" cy="682041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342900" marR="0" lvl="0" indent="-342900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 sz="3200" b="1">
                <a:solidFill>
                  <a:srgbClr val="0000FF"/>
                </a:solidFill>
                <a:latin typeface="휴먼옛체" pitchFamily="18" charset="-127"/>
                <a:ea typeface="휴먼옛체" pitchFamily="18" charset="-127"/>
              </a:defRPr>
            </a:lvl1pPr>
          </a:lstStyle>
          <a:p>
            <a:r>
              <a:rPr lang="en-US" altLang="ko-KR" dirty="0"/>
              <a:t>Dual-Indexed Sequencing Overview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500958" y="2071678"/>
            <a:ext cx="1428760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I7 index sequencing</a:t>
            </a:r>
            <a:r>
              <a:rPr lang="ko-KR" altLang="en-US" sz="1400" dirty="0" smtClean="0"/>
              <a:t>은 </a:t>
            </a:r>
            <a:r>
              <a:rPr lang="en-US" altLang="ko-KR" sz="1400" dirty="0" smtClean="0"/>
              <a:t>8 cycles, </a:t>
            </a:r>
          </a:p>
          <a:p>
            <a:r>
              <a:rPr lang="en-US" altLang="ko-KR" sz="1400" dirty="0" smtClean="0"/>
              <a:t>I5 index sequencing</a:t>
            </a:r>
            <a:r>
              <a:rPr lang="ko-KR" altLang="en-US" sz="1400" dirty="0" smtClean="0"/>
              <a:t>은 </a:t>
            </a:r>
            <a:r>
              <a:rPr lang="en-US" altLang="ko-KR" sz="1400" dirty="0" smtClean="0"/>
              <a:t>15 cycles (7cycles</a:t>
            </a:r>
            <a:r>
              <a:rPr lang="ko-KR" altLang="en-US" sz="1400" dirty="0" smtClean="0"/>
              <a:t>는 </a:t>
            </a:r>
            <a:r>
              <a:rPr lang="en-US" altLang="ko-KR" sz="1400" dirty="0" smtClean="0"/>
              <a:t>dark cycles, </a:t>
            </a:r>
            <a:r>
              <a:rPr lang="ko-KR" altLang="en-US" sz="1400" dirty="0" smtClean="0"/>
              <a:t>나머지 </a:t>
            </a:r>
            <a:r>
              <a:rPr lang="en-US" altLang="ko-KR" sz="1400" dirty="0" smtClean="0"/>
              <a:t>8 cycles</a:t>
            </a:r>
            <a:r>
              <a:rPr lang="ko-KR" altLang="en-US" sz="1400" dirty="0" smtClean="0"/>
              <a:t>는 </a:t>
            </a:r>
            <a:r>
              <a:rPr lang="en-US" altLang="ko-KR" sz="1400" dirty="0" smtClean="0"/>
              <a:t>index sequencing)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05367668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/>
          <a:srcRect l="18750" t="27190" r="23661" b="14286"/>
          <a:stretch>
            <a:fillRect/>
          </a:stretch>
        </p:blipFill>
        <p:spPr bwMode="auto">
          <a:xfrm>
            <a:off x="74675" y="1071546"/>
            <a:ext cx="8997919" cy="51435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텍스트 개체 틀 3"/>
          <p:cNvSpPr txBox="1">
            <a:spLocks/>
          </p:cNvSpPr>
          <p:nvPr/>
        </p:nvSpPr>
        <p:spPr>
          <a:xfrm>
            <a:off x="228902" y="103753"/>
            <a:ext cx="7272056" cy="682041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342900" marR="0" lvl="0" indent="-342900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 sz="3200" b="1">
                <a:solidFill>
                  <a:srgbClr val="0000FF"/>
                </a:solidFill>
                <a:latin typeface="휴먼옛체" pitchFamily="18" charset="-127"/>
                <a:ea typeface="휴먼옛체" pitchFamily="18" charset="-127"/>
              </a:defRPr>
            </a:lvl1pPr>
          </a:lstStyle>
          <a:p>
            <a:r>
              <a:rPr lang="en-US" altLang="ko-KR"/>
              <a:t>Sequencing Primer Version Compatibility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4040011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8"/>
          <p:cNvSpPr txBox="1">
            <a:spLocks/>
          </p:cNvSpPr>
          <p:nvPr/>
        </p:nvSpPr>
        <p:spPr>
          <a:xfrm>
            <a:off x="8100392" y="6525344"/>
            <a:ext cx="982662" cy="24447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2D56939-8D60-4A7E-A375-51E45C81BF9E}" type="slidenum">
              <a:rPr lang="ko-KR" altLang="en-US" smtClean="0"/>
              <a:pPr/>
              <a:t>7</a:t>
            </a:fld>
            <a:endParaRPr lang="ko-KR" altLang="en-US"/>
          </a:p>
        </p:txBody>
      </p:sp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90" t="25306" r="4755" b="2134"/>
          <a:stretch>
            <a:fillRect/>
          </a:stretch>
        </p:blipFill>
        <p:spPr bwMode="auto">
          <a:xfrm>
            <a:off x="428596" y="1214422"/>
            <a:ext cx="8072494" cy="48577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제목 1"/>
          <p:cNvSpPr txBox="1">
            <a:spLocks/>
          </p:cNvSpPr>
          <p:nvPr/>
        </p:nvSpPr>
        <p:spPr>
          <a:xfrm>
            <a:off x="428596" y="142852"/>
            <a:ext cx="7498080" cy="654032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342900" marR="0" lvl="0" indent="-342900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 sz="3200" b="1">
                <a:solidFill>
                  <a:srgbClr val="0000FF"/>
                </a:solidFill>
                <a:latin typeface="휴먼옛체" pitchFamily="18" charset="-127"/>
                <a:ea typeface="휴먼옛체" pitchFamily="18" charset="-127"/>
              </a:defRPr>
            </a:lvl1pPr>
          </a:lstStyle>
          <a:p>
            <a:r>
              <a:rPr lang="en-US" altLang="ko-KR" dirty="0" err="1"/>
              <a:t>PicoTiterPlate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1574861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8" y="1556792"/>
            <a:ext cx="9036496" cy="4320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텍스트 개체 틀 3"/>
          <p:cNvSpPr txBox="1">
            <a:spLocks/>
          </p:cNvSpPr>
          <p:nvPr/>
        </p:nvSpPr>
        <p:spPr>
          <a:xfrm>
            <a:off x="228902" y="103753"/>
            <a:ext cx="7272056" cy="682041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342900" marR="0" lvl="0" indent="-342900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 sz="3200" b="1">
                <a:solidFill>
                  <a:srgbClr val="0000FF"/>
                </a:solidFill>
                <a:latin typeface="휴먼옛체" pitchFamily="18" charset="-127"/>
                <a:ea typeface="휴먼옛체" pitchFamily="18" charset="-127"/>
              </a:defRPr>
            </a:lvl1pPr>
          </a:lstStyle>
          <a:p>
            <a:r>
              <a:rPr lang="en-US" altLang="ko-KR" dirty="0" smtClean="0"/>
              <a:t>Sequencing only order form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7602072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/>
          <a:srcRect l="18750" t="22233" r="19140" b="10416"/>
          <a:stretch>
            <a:fillRect/>
          </a:stretch>
        </p:blipFill>
        <p:spPr bwMode="auto">
          <a:xfrm>
            <a:off x="357158" y="1057610"/>
            <a:ext cx="8572560" cy="52289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텍스트 개체 틀 3"/>
          <p:cNvSpPr txBox="1">
            <a:spLocks/>
          </p:cNvSpPr>
          <p:nvPr/>
        </p:nvSpPr>
        <p:spPr>
          <a:xfrm>
            <a:off x="228902" y="103753"/>
            <a:ext cx="7272056" cy="682041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342900" marR="0" lvl="0" indent="-342900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 sz="3200" b="1">
                <a:solidFill>
                  <a:srgbClr val="0000FF"/>
                </a:solidFill>
                <a:latin typeface="휴먼옛체" pitchFamily="18" charset="-127"/>
                <a:ea typeface="휴먼옛체" pitchFamily="18" charset="-127"/>
              </a:defRPr>
            </a:lvl1pPr>
          </a:lstStyle>
          <a:p>
            <a:r>
              <a:rPr lang="en-US" altLang="ko-KR" dirty="0"/>
              <a:t>Multiplexing Considerations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9827555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/>
          <a:srcRect l="27539" t="24356" r="22656" b="21655"/>
          <a:stretch>
            <a:fillRect/>
          </a:stretch>
        </p:blipFill>
        <p:spPr bwMode="auto">
          <a:xfrm>
            <a:off x="51469" y="928670"/>
            <a:ext cx="9021125" cy="55007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719635816"/>
      </p:ext>
    </p:extLst>
  </p:cSld>
  <p:clrMapOvr>
    <a:masterClrMapping/>
  </p:clrMapOvr>
  <p:transition spd="med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/>
          <a:srcRect l="26953" t="22916" r="18554" b="10416"/>
          <a:stretch>
            <a:fillRect/>
          </a:stretch>
        </p:blipFill>
        <p:spPr bwMode="auto">
          <a:xfrm>
            <a:off x="500066" y="928670"/>
            <a:ext cx="8001024" cy="55060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84338385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38162" y="992206"/>
            <a:ext cx="7734300" cy="508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762611473"/>
      </p:ext>
    </p:extLst>
  </p:cSld>
  <p:clrMapOvr>
    <a:masterClrMapping/>
  </p:clrMapOvr>
  <p:transition spd="med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/>
          <a:srcRect l="14648" t="23425" r="19726" b="16666"/>
          <a:stretch>
            <a:fillRect/>
          </a:stretch>
        </p:blipFill>
        <p:spPr bwMode="auto">
          <a:xfrm>
            <a:off x="71406" y="1500174"/>
            <a:ext cx="9042876" cy="46434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텍스트 개체 틀 3"/>
          <p:cNvSpPr txBox="1">
            <a:spLocks/>
          </p:cNvSpPr>
          <p:nvPr/>
        </p:nvSpPr>
        <p:spPr>
          <a:xfrm>
            <a:off x="228902" y="103753"/>
            <a:ext cx="7272056" cy="682041"/>
          </a:xfrm>
          <a:prstGeom prst="rect">
            <a:avLst/>
          </a:prstGeom>
        </p:spPr>
        <p:txBody>
          <a:bodyPr/>
          <a:lstStyle/>
          <a:p>
            <a:pPr marL="342900" marR="0" lvl="0" indent="-342900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3200" b="1" dirty="0" err="1" smtClean="0">
                <a:solidFill>
                  <a:srgbClr val="0000FF"/>
                </a:solidFill>
                <a:latin typeface="휴먼옛체" pitchFamily="18" charset="-127"/>
                <a:ea typeface="휴먼옛체" pitchFamily="18" charset="-127"/>
              </a:rPr>
              <a:t>Illumina</a:t>
            </a:r>
            <a:r>
              <a:rPr lang="en-US" altLang="ko-KR" sz="3200" b="1" dirty="0" smtClean="0">
                <a:solidFill>
                  <a:srgbClr val="0000FF"/>
                </a:solidFill>
                <a:latin typeface="휴먼옛체" pitchFamily="18" charset="-127"/>
                <a:ea typeface="휴먼옛체" pitchFamily="18" charset="-127"/>
              </a:rPr>
              <a:t> DNA Sequencing Libraries</a:t>
            </a:r>
            <a:endParaRPr lang="ko-KR" altLang="en-US" sz="3200" b="1" dirty="0">
              <a:solidFill>
                <a:srgbClr val="0000FF"/>
              </a:solidFill>
              <a:latin typeface="휴먼옛체" pitchFamily="18" charset="-127"/>
              <a:ea typeface="휴먼옛체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1837848"/>
      </p:ext>
    </p:extLst>
  </p:cSld>
  <p:clrMapOvr>
    <a:masterClrMapping/>
  </p:clrMapOvr>
  <p:transition spd="med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0" y="1484784"/>
            <a:ext cx="9139740" cy="38164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텍스트 개체 틀 3"/>
          <p:cNvSpPr txBox="1">
            <a:spLocks/>
          </p:cNvSpPr>
          <p:nvPr/>
        </p:nvSpPr>
        <p:spPr>
          <a:xfrm>
            <a:off x="228902" y="103753"/>
            <a:ext cx="7272056" cy="682041"/>
          </a:xfrm>
          <a:prstGeom prst="rect">
            <a:avLst/>
          </a:prstGeom>
        </p:spPr>
        <p:txBody>
          <a:bodyPr/>
          <a:lstStyle/>
          <a:p>
            <a:pPr marL="342900" marR="0" lvl="0" indent="-342900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3200" b="1" dirty="0" err="1" smtClean="0">
                <a:solidFill>
                  <a:srgbClr val="0000FF"/>
                </a:solidFill>
                <a:latin typeface="휴먼옛체" pitchFamily="18" charset="-127"/>
                <a:ea typeface="휴먼옛체" pitchFamily="18" charset="-127"/>
              </a:rPr>
              <a:t>Illumina</a:t>
            </a:r>
            <a:r>
              <a:rPr lang="en-US" altLang="ko-KR" sz="3200" b="1" dirty="0" smtClean="0">
                <a:solidFill>
                  <a:srgbClr val="0000FF"/>
                </a:solidFill>
                <a:latin typeface="휴먼옛체" pitchFamily="18" charset="-127"/>
                <a:ea typeface="휴먼옛체" pitchFamily="18" charset="-127"/>
              </a:rPr>
              <a:t> DNA Sequencing Libraries</a:t>
            </a:r>
            <a:endParaRPr lang="ko-KR" altLang="en-US" sz="3200" b="1" dirty="0">
              <a:solidFill>
                <a:srgbClr val="0000FF"/>
              </a:solidFill>
              <a:latin typeface="휴먼옛체" pitchFamily="18" charset="-127"/>
              <a:ea typeface="휴먼옛체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24625894"/>
      </p:ext>
    </p:extLst>
  </p:cSld>
  <p:clrMapOvr>
    <a:masterClrMapping/>
  </p:clrMapOvr>
  <p:transition spd="med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28662" y="928670"/>
            <a:ext cx="7162800" cy="545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193852414"/>
      </p:ext>
    </p:extLst>
  </p:cSld>
  <p:clrMapOvr>
    <a:masterClrMapping/>
  </p:clrMapOvr>
  <p:transition spd="med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429500" y="4214813"/>
            <a:ext cx="1214438" cy="1643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제목 1"/>
          <p:cNvSpPr txBox="1">
            <a:spLocks/>
          </p:cNvSpPr>
          <p:nvPr/>
        </p:nvSpPr>
        <p:spPr>
          <a:xfrm>
            <a:off x="914400" y="260648"/>
            <a:ext cx="8229600" cy="413196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342900" marR="0" lvl="0" indent="-342900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 sz="3200" b="1">
                <a:solidFill>
                  <a:srgbClr val="0000FF"/>
                </a:solidFill>
                <a:latin typeface="휴먼옛체" pitchFamily="18" charset="-127"/>
                <a:ea typeface="휴먼옛체" pitchFamily="18" charset="-127"/>
              </a:defRPr>
            </a:lvl1pPr>
          </a:lstStyle>
          <a:p>
            <a:r>
              <a:rPr lang="en-US" altLang="ko-KR"/>
              <a:t>Size Selection Method </a:t>
            </a:r>
            <a:r>
              <a:rPr lang="ko-KR" altLang="en-US" dirty="0"/>
              <a:t>정리</a:t>
            </a:r>
          </a:p>
        </p:txBody>
      </p:sp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357188" y="1143000"/>
          <a:ext cx="8572560" cy="50603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78602"/>
                <a:gridCol w="2807876"/>
                <a:gridCol w="2786082"/>
              </a:tblGrid>
              <a:tr h="6254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Dual Size Selection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E-gel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Manual gel elution</a:t>
                      </a:r>
                      <a:endParaRPr lang="ko-KR" altLang="en-US" dirty="0"/>
                    </a:p>
                  </a:txBody>
                  <a:tcPr anchor="ctr"/>
                </a:tc>
              </a:tr>
              <a:tr h="5361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/>
                        <a:t>Beckman</a:t>
                      </a:r>
                      <a:r>
                        <a:rPr lang="en-US" altLang="ko-KR" sz="1500" baseline="0" dirty="0" smtClean="0"/>
                        <a:t> Coulter </a:t>
                      </a:r>
                    </a:p>
                    <a:p>
                      <a:pPr algn="ctr" latinLnBrk="1"/>
                      <a:r>
                        <a:rPr lang="en-US" altLang="ko-KR" sz="1500" baseline="0" dirty="0" smtClean="0"/>
                        <a:t>Double SPRI method</a:t>
                      </a:r>
                    </a:p>
                    <a:p>
                      <a:pPr algn="ctr" latinLnBrk="1"/>
                      <a:r>
                        <a:rPr lang="en-US" altLang="ko-KR" sz="1500" baseline="0" dirty="0" smtClean="0"/>
                        <a:t>(Shearing -&gt; Size select)</a:t>
                      </a:r>
                    </a:p>
                    <a:p>
                      <a:pPr algn="ctr" latinLnBrk="1"/>
                      <a:endParaRPr lang="en-US" altLang="ko-KR" sz="1500" baseline="0" dirty="0" smtClean="0"/>
                    </a:p>
                    <a:p>
                      <a:pPr algn="ctr" latinLnBrk="1"/>
                      <a:endParaRPr lang="en-US" altLang="ko-KR" sz="1500" baseline="0" dirty="0" smtClean="0"/>
                    </a:p>
                    <a:p>
                      <a:pPr algn="ctr" latinLnBrk="1"/>
                      <a:endParaRPr lang="en-US" altLang="ko-KR" sz="1500" baseline="0" dirty="0" smtClean="0"/>
                    </a:p>
                    <a:p>
                      <a:pPr algn="ctr" latinLnBrk="1"/>
                      <a:endParaRPr lang="en-US" altLang="ko-KR" sz="1500" baseline="0" dirty="0" smtClean="0"/>
                    </a:p>
                    <a:p>
                      <a:pPr algn="ctr" latinLnBrk="1"/>
                      <a:endParaRPr lang="en-US" altLang="ko-KR" sz="1500" baseline="0" dirty="0" smtClean="0"/>
                    </a:p>
                    <a:p>
                      <a:pPr algn="ctr" latinLnBrk="1"/>
                      <a:endParaRPr lang="en-US" altLang="ko-KR" sz="1500" baseline="0" dirty="0" smtClean="0"/>
                    </a:p>
                    <a:p>
                      <a:pPr algn="ctr" latinLnBrk="1"/>
                      <a:endParaRPr lang="en-US" altLang="ko-KR" sz="1500" baseline="0" dirty="0" smtClean="0"/>
                    </a:p>
                    <a:p>
                      <a:pPr algn="ctr" latinLnBrk="1"/>
                      <a:endParaRPr lang="en-US" altLang="ko-KR" sz="1500" baseline="0" dirty="0" smtClean="0"/>
                    </a:p>
                    <a:p>
                      <a:pPr algn="ctr" latinLnBrk="1"/>
                      <a:endParaRPr lang="en-US" altLang="ko-KR" sz="1500" baseline="0" dirty="0" smtClean="0"/>
                    </a:p>
                    <a:p>
                      <a:pPr algn="ctr" latinLnBrk="1"/>
                      <a:endParaRPr lang="en-US" altLang="ko-KR" sz="1500" baseline="0" dirty="0" smtClean="0"/>
                    </a:p>
                    <a:p>
                      <a:pPr algn="ctr" latinLnBrk="1"/>
                      <a:endParaRPr lang="en-US" altLang="ko-KR" sz="1500" baseline="0" dirty="0" smtClean="0"/>
                    </a:p>
                    <a:p>
                      <a:pPr algn="ctr" latinLnBrk="1"/>
                      <a:endParaRPr lang="en-US" altLang="ko-KR" sz="1500" baseline="0" dirty="0" smtClean="0"/>
                    </a:p>
                    <a:p>
                      <a:pPr algn="ctr" latinLnBrk="1"/>
                      <a:endParaRPr lang="en-US" altLang="ko-KR" sz="1500" baseline="0" dirty="0" smtClean="0"/>
                    </a:p>
                    <a:p>
                      <a:pPr algn="ctr" latinLnBrk="1"/>
                      <a:endParaRPr lang="en-US" altLang="ko-KR" sz="1500" baseline="0" dirty="0" smtClean="0"/>
                    </a:p>
                    <a:p>
                      <a:pPr algn="ctr" latinLnBrk="1"/>
                      <a:endParaRPr lang="en-US" altLang="ko-KR" sz="1500" baseline="0" dirty="0" smtClean="0"/>
                    </a:p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err="1" smtClean="0"/>
                        <a:t>Invitrogen</a:t>
                      </a:r>
                      <a:endParaRPr lang="en-US" altLang="ko-KR" sz="1500" dirty="0" smtClean="0"/>
                    </a:p>
                    <a:p>
                      <a:pPr algn="ctr" latinLnBrk="1"/>
                      <a:r>
                        <a:rPr lang="en-US" altLang="ko-KR" sz="1500" dirty="0" smtClean="0"/>
                        <a:t>Pre</a:t>
                      </a:r>
                      <a:r>
                        <a:rPr lang="en-US" altLang="ko-KR" sz="1500" baseline="0" dirty="0" smtClean="0"/>
                        <a:t>-cast gel </a:t>
                      </a:r>
                      <a:r>
                        <a:rPr lang="ko-KR" altLang="en-US" sz="1500" baseline="0" dirty="0" smtClean="0"/>
                        <a:t>사용</a:t>
                      </a:r>
                      <a:endParaRPr lang="en-US" altLang="ko-KR" sz="1500" baseline="0" dirty="0" smtClean="0"/>
                    </a:p>
                    <a:p>
                      <a:pPr algn="ctr" latinLnBrk="1"/>
                      <a:r>
                        <a:rPr lang="en-US" altLang="ko-KR" sz="1500" baseline="0" dirty="0" smtClean="0"/>
                        <a:t>(Adapter ligation-&gt;size select)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/>
                        <a:t>Traditional</a:t>
                      </a:r>
                    </a:p>
                    <a:p>
                      <a:pPr algn="ctr" latinLnBrk="1"/>
                      <a:r>
                        <a:rPr lang="en-US" altLang="ko-KR" sz="1500" dirty="0" smtClean="0"/>
                        <a:t>Gel</a:t>
                      </a:r>
                      <a:r>
                        <a:rPr lang="en-US" altLang="ko-KR" sz="1500" baseline="0" dirty="0" smtClean="0"/>
                        <a:t> electrophoresis</a:t>
                      </a:r>
                    </a:p>
                    <a:p>
                      <a:pPr algn="ctr" latinLnBrk="1"/>
                      <a:r>
                        <a:rPr lang="en-US" altLang="ko-KR" sz="1500" baseline="0" dirty="0" smtClean="0"/>
                        <a:t>(Adapter ligation-&gt;size select)</a:t>
                      </a:r>
                      <a:endParaRPr lang="ko-KR" altLang="en-US" sz="1500" dirty="0" smtClean="0"/>
                    </a:p>
                    <a:p>
                      <a:pPr algn="ctr" latinLnBrk="1"/>
                      <a:endParaRPr lang="en-US" altLang="ko-KR" sz="1500" dirty="0" smtClean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0063" y="4286250"/>
            <a:ext cx="2643187" cy="1571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6" name="그룹 16"/>
          <p:cNvGrpSpPr>
            <a:grpSpLocks/>
          </p:cNvGrpSpPr>
          <p:nvPr/>
        </p:nvGrpSpPr>
        <p:grpSpPr bwMode="auto">
          <a:xfrm>
            <a:off x="500063" y="2643188"/>
            <a:ext cx="8215312" cy="3214687"/>
            <a:chOff x="500034" y="2643182"/>
            <a:chExt cx="8215370" cy="3214711"/>
          </a:xfrm>
        </p:grpSpPr>
        <p:pic>
          <p:nvPicPr>
            <p:cNvPr id="7" name="Picture 3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500034" y="2643182"/>
              <a:ext cx="2643206" cy="15001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" name="그림 8" descr="E-gel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3357554" y="2643183"/>
              <a:ext cx="2714644" cy="15001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" name="그림 9" descr="AS05-Egel.jpg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3357554" y="4214819"/>
              <a:ext cx="2714644" cy="16430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" name="그림 10" descr="dual.png"/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500034" y="4214819"/>
              <a:ext cx="2643206" cy="16430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1" name="그림 11" descr="Gel_electrophoresis_apparatus.JPG"/>
            <p:cNvPicPr>
              <a:picLocks noChangeAspect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6215074" y="2643182"/>
              <a:ext cx="1143008" cy="15001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2" name="그림 12" descr="gel_plate_600-manul gel.jpg"/>
            <p:cNvPicPr>
              <a:picLocks noChangeAspect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 bwMode="auto">
            <a:xfrm>
              <a:off x="7429520" y="2643182"/>
              <a:ext cx="1285884" cy="15001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3" name="그림 13" descr="NTN-17D_2-manual.jpg"/>
            <p:cNvPicPr>
              <a:picLocks noChangeAspect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 bwMode="auto">
            <a:xfrm>
              <a:off x="6215074" y="4214818"/>
              <a:ext cx="2500330" cy="16430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  <p:extLst>
      <p:ext uri="{BB962C8B-B14F-4D97-AF65-F5344CB8AC3E}">
        <p14:creationId xmlns:p14="http://schemas.microsoft.com/office/powerpoint/2010/main" val="149484880"/>
      </p:ext>
    </p:extLst>
  </p:cSld>
  <p:clrMapOvr>
    <a:masterClrMapping/>
  </p:clrMapOvr>
  <p:transition spd="med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914400" y="260648"/>
            <a:ext cx="8229600" cy="413196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342900" marR="0" lvl="0" indent="-342900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 sz="3200" b="1">
                <a:solidFill>
                  <a:srgbClr val="0000FF"/>
                </a:solidFill>
                <a:latin typeface="휴먼옛체" pitchFamily="18" charset="-127"/>
                <a:ea typeface="휴먼옛체" pitchFamily="18" charset="-127"/>
              </a:defRPr>
            </a:lvl1pPr>
          </a:lstStyle>
          <a:p>
            <a:r>
              <a:rPr lang="en-US" altLang="ko-KR"/>
              <a:t>RNA/DNA - Size Selection Method </a:t>
            </a:r>
            <a:r>
              <a:rPr lang="ko-KR" altLang="en-US" dirty="0"/>
              <a:t>변경</a:t>
            </a:r>
          </a:p>
        </p:txBody>
      </p:sp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642938" y="928688"/>
          <a:ext cx="8254096" cy="2611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2708"/>
                <a:gridCol w="815584"/>
                <a:gridCol w="1202538"/>
                <a:gridCol w="1358324"/>
                <a:gridCol w="1432991"/>
                <a:gridCol w="1426536"/>
                <a:gridCol w="1345415"/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 smtClean="0"/>
                        <a:t>Human WGS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Human WES-</a:t>
                      </a:r>
                      <a:r>
                        <a:rPr lang="en-US" altLang="ko-KR" dirty="0" err="1" smtClean="0"/>
                        <a:t>Tru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Non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Human</a:t>
                      </a:r>
                      <a:r>
                        <a:rPr lang="en-US" altLang="ko-KR" baseline="0" dirty="0" smtClean="0"/>
                        <a:t> WGS</a:t>
                      </a:r>
                      <a:endParaRPr lang="ko-KR" altLang="en-US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Human WES-SS</a:t>
                      </a:r>
                      <a:endParaRPr lang="ko-KR" altLang="en-US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mRNA</a:t>
                      </a:r>
                      <a:endParaRPr lang="ko-KR" altLang="en-US" dirty="0"/>
                    </a:p>
                  </a:txBody>
                  <a:tcPr anchor="ctr"/>
                </a:tc>
              </a:tr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/>
                        <a:t>Before</a:t>
                      </a:r>
                      <a:endParaRPr lang="ko-KR" altLang="en-US" sz="15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/>
                        <a:t>Dual size selection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 smtClean="0"/>
                        <a:t>Dual size selection</a:t>
                      </a:r>
                      <a:endParaRPr lang="ko-KR" altLang="en-US" sz="15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/>
                        <a:t>E-gel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/>
                        <a:t>NONE</a:t>
                      </a:r>
                    </a:p>
                    <a:p>
                      <a:pPr algn="ctr" latinLnBrk="1"/>
                      <a:r>
                        <a:rPr lang="en-US" altLang="ko-KR" sz="1500" dirty="0" smtClean="0"/>
                        <a:t>(protocol</a:t>
                      </a:r>
                    </a:p>
                    <a:p>
                      <a:pPr algn="ctr" latinLnBrk="1"/>
                      <a:r>
                        <a:rPr lang="ko-KR" altLang="en-US" sz="1500" dirty="0" smtClean="0"/>
                        <a:t>그대로 사용</a:t>
                      </a:r>
                      <a:r>
                        <a:rPr lang="en-US" altLang="ko-KR" sz="1500" dirty="0" smtClean="0"/>
                        <a:t>)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/>
                        <a:t>E-gel</a:t>
                      </a:r>
                      <a:endParaRPr lang="ko-KR" altLang="en-US" sz="1500" dirty="0"/>
                    </a:p>
                  </a:txBody>
                  <a:tcPr anchor="ctr"/>
                </a:tc>
              </a:tr>
              <a:tr h="37084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/>
                        <a:t>After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/>
                        <a:t>Default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/>
                        <a:t>Dual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5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Dual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5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Dual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dirty="0" smtClean="0"/>
                        <a:t>No change</a:t>
                      </a:r>
                      <a:endParaRPr lang="ko-KR" altLang="en-US" sz="15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/>
                        <a:t>No</a:t>
                      </a:r>
                      <a:r>
                        <a:rPr lang="en-US" altLang="ko-KR" sz="1500" baseline="0" dirty="0" smtClean="0"/>
                        <a:t> size selection</a:t>
                      </a:r>
                      <a:endParaRPr lang="ko-KR" altLang="en-US" sz="1500" dirty="0"/>
                    </a:p>
                  </a:txBody>
                  <a:tcPr anchor="ctr"/>
                </a:tc>
              </a:tr>
              <a:tr h="370840"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 smtClean="0"/>
                        <a:t>Option</a:t>
                      </a:r>
                      <a:endParaRPr lang="ko-KR" altLang="en-US" sz="1500" dirty="0" smtClean="0"/>
                    </a:p>
                  </a:txBody>
                  <a:tcPr anchor="ctr"/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/>
                        <a:t>Insert </a:t>
                      </a:r>
                      <a:r>
                        <a:rPr lang="ko-KR" altLang="en-US" sz="1500" dirty="0" smtClean="0"/>
                        <a:t>지정 </a:t>
                      </a:r>
                      <a:r>
                        <a:rPr lang="en-US" altLang="ko-KR" sz="1500" dirty="0" smtClean="0"/>
                        <a:t>library**</a:t>
                      </a:r>
                      <a:endParaRPr lang="ko-KR" altLang="en-US" sz="15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642938" y="4000500"/>
            <a:ext cx="7929562" cy="193899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altLang="ko-KR" sz="1200" b="1" dirty="0"/>
              <a:t>[</a:t>
            </a:r>
            <a:r>
              <a:rPr lang="ko-KR" altLang="en-US" sz="1200" b="1" dirty="0"/>
              <a:t>논의해야 할 문제</a:t>
            </a:r>
            <a:r>
              <a:rPr lang="en-US" altLang="ko-KR" sz="1200" b="1" dirty="0"/>
              <a:t>]</a:t>
            </a:r>
          </a:p>
          <a:p>
            <a:pPr>
              <a:defRPr/>
            </a:pPr>
            <a:endParaRPr lang="en-US" altLang="ko-KR" sz="1200" b="1" dirty="0"/>
          </a:p>
          <a:p>
            <a:pPr marL="228600" indent="-228600">
              <a:buFontTx/>
              <a:buAutoNum type="arabicPeriod"/>
              <a:defRPr/>
            </a:pPr>
            <a:r>
              <a:rPr lang="en-US" altLang="ko-KR" sz="1200" b="1" dirty="0"/>
              <a:t>Dual Size Selection : </a:t>
            </a:r>
          </a:p>
          <a:p>
            <a:pPr marL="228600" indent="-228600">
              <a:defRPr/>
            </a:pPr>
            <a:r>
              <a:rPr lang="en-US" altLang="ko-KR" sz="1200" b="1" dirty="0"/>
              <a:t>   - </a:t>
            </a:r>
            <a:r>
              <a:rPr lang="ko-KR" altLang="en-US" sz="1200" dirty="0"/>
              <a:t>고객과 상담 시에는 </a:t>
            </a:r>
            <a:r>
              <a:rPr lang="en-US" altLang="ko-KR" sz="1200" dirty="0"/>
              <a:t>Bead purification</a:t>
            </a:r>
            <a:r>
              <a:rPr lang="ko-KR" altLang="en-US" sz="1200" dirty="0"/>
              <a:t>이라고 하는 것이 좋을 것으로 </a:t>
            </a:r>
            <a:r>
              <a:rPr lang="ko-KR" altLang="en-US" sz="1200" dirty="0" smtClean="0"/>
              <a:t>판단됨</a:t>
            </a:r>
            <a:r>
              <a:rPr lang="en-US" altLang="ko-KR" sz="1200" dirty="0"/>
              <a:t>.</a:t>
            </a:r>
          </a:p>
          <a:p>
            <a:pPr>
              <a:defRPr/>
            </a:pPr>
            <a:r>
              <a:rPr lang="en-US" altLang="ko-KR" sz="1200" b="1" dirty="0"/>
              <a:t>2. Insert </a:t>
            </a:r>
            <a:r>
              <a:rPr lang="ko-KR" altLang="en-US" sz="1200" b="1" dirty="0"/>
              <a:t>지정 </a:t>
            </a:r>
            <a:r>
              <a:rPr lang="en-US" altLang="ko-KR" sz="1200" b="1" dirty="0"/>
              <a:t>library </a:t>
            </a:r>
          </a:p>
          <a:p>
            <a:pPr>
              <a:defRPr/>
            </a:pPr>
            <a:r>
              <a:rPr lang="en-US" altLang="ko-KR" sz="1200" b="1" dirty="0"/>
              <a:t>   -</a:t>
            </a:r>
            <a:r>
              <a:rPr lang="en-US" altLang="ko-KR" sz="1200" dirty="0"/>
              <a:t>150~700bp </a:t>
            </a:r>
            <a:r>
              <a:rPr lang="ko-KR" altLang="en-US" sz="1200" dirty="0"/>
              <a:t>까지 가능</a:t>
            </a:r>
            <a:r>
              <a:rPr lang="en-US" altLang="ko-KR" sz="1200" dirty="0"/>
              <a:t>, 3ug </a:t>
            </a:r>
            <a:r>
              <a:rPr lang="ko-KR" altLang="en-US" sz="1200" dirty="0"/>
              <a:t>필요 </a:t>
            </a:r>
            <a:r>
              <a:rPr lang="en-US" altLang="ko-KR" sz="1200" dirty="0"/>
              <a:t>(dup% </a:t>
            </a:r>
            <a:r>
              <a:rPr lang="ko-KR" altLang="en-US" sz="1200" dirty="0"/>
              <a:t>줄이기 위함</a:t>
            </a:r>
            <a:r>
              <a:rPr lang="en-US" altLang="ko-KR" sz="1200" dirty="0"/>
              <a:t>)</a:t>
            </a:r>
            <a:r>
              <a:rPr lang="ko-KR" altLang="en-US" sz="1200" dirty="0"/>
              <a:t>하나 </a:t>
            </a:r>
            <a:r>
              <a:rPr lang="en-US" altLang="ko-KR" sz="1200" dirty="0"/>
              <a:t>1.2ug</a:t>
            </a:r>
            <a:r>
              <a:rPr lang="ko-KR" altLang="en-US" sz="1200" dirty="0"/>
              <a:t>으로 가능은 함</a:t>
            </a:r>
            <a:r>
              <a:rPr lang="en-US" altLang="ko-KR" sz="1200" dirty="0"/>
              <a:t>.</a:t>
            </a:r>
          </a:p>
          <a:p>
            <a:pPr>
              <a:defRPr/>
            </a:pPr>
            <a:r>
              <a:rPr lang="en-US" altLang="ko-KR" sz="1200" dirty="0"/>
              <a:t>   -</a:t>
            </a:r>
            <a:r>
              <a:rPr lang="en-US" altLang="ko-KR" sz="1200" dirty="0" err="1"/>
              <a:t>Defualt</a:t>
            </a:r>
            <a:r>
              <a:rPr lang="en-US" altLang="ko-KR" sz="1200" dirty="0"/>
              <a:t> </a:t>
            </a:r>
            <a:r>
              <a:rPr lang="ko-KR" altLang="en-US" sz="1200" dirty="0"/>
              <a:t>대비 약 </a:t>
            </a:r>
            <a:r>
              <a:rPr lang="en-US" altLang="ko-KR" sz="1200" dirty="0" smtClean="0"/>
              <a:t>2</a:t>
            </a:r>
            <a:r>
              <a:rPr lang="ko-KR" altLang="en-US" sz="1200" dirty="0" smtClean="0"/>
              <a:t>만원의 </a:t>
            </a:r>
            <a:r>
              <a:rPr lang="ko-KR" altLang="en-US" sz="1200" dirty="0"/>
              <a:t>추가 비용 발생함</a:t>
            </a:r>
            <a:r>
              <a:rPr lang="en-US" altLang="ko-KR" sz="1200" dirty="0"/>
              <a:t>(</a:t>
            </a:r>
            <a:r>
              <a:rPr lang="ko-KR" altLang="en-US" sz="1200" dirty="0"/>
              <a:t>인건비 포함</a:t>
            </a:r>
            <a:r>
              <a:rPr lang="en-US" altLang="ko-KR" sz="1200" dirty="0"/>
              <a:t>)</a:t>
            </a:r>
            <a:r>
              <a:rPr lang="ko-KR" altLang="en-US" sz="1200" dirty="0"/>
              <a:t>하므로 라이브러리 비용 차등화 필요</a:t>
            </a:r>
            <a:endParaRPr lang="en-US" altLang="ko-KR" sz="1200" dirty="0"/>
          </a:p>
          <a:p>
            <a:pPr>
              <a:defRPr/>
            </a:pPr>
            <a:endParaRPr lang="en-US" altLang="ko-KR" sz="1200" dirty="0"/>
          </a:p>
          <a:p>
            <a:pPr>
              <a:defRPr/>
            </a:pPr>
            <a:r>
              <a:rPr lang="en-US" altLang="ko-KR" sz="1200" b="1" dirty="0"/>
              <a:t>3. </a:t>
            </a:r>
            <a:r>
              <a:rPr lang="ko-KR" altLang="en-US" sz="1200" b="1" dirty="0"/>
              <a:t>변경 프로토콜 적용  시점</a:t>
            </a:r>
            <a:endParaRPr lang="en-US" altLang="ko-KR" sz="1200" b="1" dirty="0"/>
          </a:p>
          <a:p>
            <a:pPr>
              <a:defRPr/>
            </a:pPr>
            <a:r>
              <a:rPr lang="en-US" altLang="ko-KR" sz="1200" b="1" dirty="0"/>
              <a:t>   </a:t>
            </a:r>
            <a:r>
              <a:rPr lang="en-US" altLang="ko-KR" sz="1200" dirty="0"/>
              <a:t>- Human DNA</a:t>
            </a:r>
            <a:r>
              <a:rPr lang="ko-KR" altLang="en-US" sz="1200" dirty="0"/>
              <a:t>는 </a:t>
            </a:r>
            <a:r>
              <a:rPr lang="en-US" altLang="ko-KR" sz="1200" dirty="0"/>
              <a:t>2013. 1</a:t>
            </a:r>
            <a:r>
              <a:rPr lang="ko-KR" altLang="en-US" sz="1200" dirty="0"/>
              <a:t>월 </a:t>
            </a:r>
            <a:r>
              <a:rPr lang="ko-KR" altLang="en-US" sz="1200" dirty="0" err="1"/>
              <a:t>부터</a:t>
            </a:r>
            <a:r>
              <a:rPr lang="ko-KR" altLang="en-US" sz="1200" dirty="0"/>
              <a:t> 진행 중 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1464896478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7" t="16597" r="4161"/>
          <a:stretch>
            <a:fillRect/>
          </a:stretch>
        </p:blipFill>
        <p:spPr bwMode="auto">
          <a:xfrm>
            <a:off x="36220" y="928670"/>
            <a:ext cx="9036374" cy="5357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제목 1"/>
          <p:cNvSpPr txBox="1">
            <a:spLocks/>
          </p:cNvSpPr>
          <p:nvPr/>
        </p:nvSpPr>
        <p:spPr>
          <a:xfrm>
            <a:off x="428596" y="142852"/>
            <a:ext cx="7498080" cy="654032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342900" marR="0" lvl="0" indent="-342900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 sz="3200" b="1">
                <a:solidFill>
                  <a:srgbClr val="0000FF"/>
                </a:solidFill>
                <a:latin typeface="휴먼옛체" pitchFamily="18" charset="-127"/>
                <a:ea typeface="휴먼옛체" pitchFamily="18" charset="-127"/>
              </a:defRPr>
            </a:lvl1pPr>
          </a:lstStyle>
          <a:p>
            <a:r>
              <a:rPr lang="en-US" altLang="ko-KR" dirty="0"/>
              <a:t>SBS (Sequencing By Synthesis)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0092583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85813" y="714375"/>
            <a:ext cx="8143875" cy="5722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038867007"/>
      </p:ext>
    </p:extLst>
  </p:cSld>
  <p:clrMapOvr>
    <a:masterClrMapping/>
  </p:clrMapOvr>
  <p:transition spd="med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4375" y="1143000"/>
            <a:ext cx="7167563" cy="5248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786588543"/>
      </p:ext>
    </p:extLst>
  </p:cSld>
  <p:clrMapOvr>
    <a:masterClrMapping/>
  </p:clrMapOvr>
  <p:transition spd="med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50" y="1000125"/>
            <a:ext cx="8153400" cy="5357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504529971"/>
      </p:ext>
    </p:extLst>
  </p:cSld>
  <p:clrMapOvr>
    <a:masterClrMapping/>
  </p:clrMapOvr>
  <p:transition spd="med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28688" y="1071563"/>
            <a:ext cx="7358062" cy="527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560440389"/>
      </p:ext>
    </p:extLst>
  </p:cSld>
  <p:clrMapOvr>
    <a:masterClrMapping/>
  </p:clrMapOvr>
  <p:transition spd="med"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625" y="1000125"/>
            <a:ext cx="7624763" cy="4848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20715270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914400" y="260648"/>
            <a:ext cx="8229600" cy="413196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342900" marR="0" lvl="0" indent="-342900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 sz="3200" b="1">
                <a:solidFill>
                  <a:srgbClr val="0000FF"/>
                </a:solidFill>
                <a:latin typeface="휴먼옛체" pitchFamily="18" charset="-127"/>
                <a:ea typeface="휴먼옛체" pitchFamily="18" charset="-127"/>
              </a:defRPr>
            </a:lvl1pPr>
          </a:lstStyle>
          <a:p>
            <a:r>
              <a:rPr lang="en-US" altLang="ko-KR"/>
              <a:t>Size Selection Method </a:t>
            </a:r>
            <a:r>
              <a:rPr lang="ko-KR" altLang="en-US" dirty="0"/>
              <a:t>정리</a:t>
            </a:r>
          </a:p>
        </p:txBody>
      </p:sp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714375" y="1068388"/>
          <a:ext cx="7929617" cy="47184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68595"/>
                <a:gridCol w="1896214"/>
                <a:gridCol w="1982404"/>
                <a:gridCol w="1982404"/>
              </a:tblGrid>
              <a:tr h="625481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Dual Size Selection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E-gel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Manual gel elution</a:t>
                      </a:r>
                      <a:endParaRPr lang="ko-KR" altLang="en-US" dirty="0"/>
                    </a:p>
                  </a:txBody>
                  <a:tcPr anchor="ctr"/>
                </a:tc>
              </a:tr>
              <a:tr h="3312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/>
                        <a:t>Handling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/>
                        <a:t>Easy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/>
                        <a:t>Moderate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/>
                        <a:t>Difficult</a:t>
                      </a:r>
                      <a:endParaRPr lang="ko-KR" altLang="en-US" sz="1500" dirty="0"/>
                    </a:p>
                  </a:txBody>
                  <a:tcPr anchor="ctr"/>
                </a:tc>
              </a:tr>
              <a:tr h="3312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/>
                        <a:t>Automation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/>
                        <a:t>Yes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/>
                        <a:t>No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/>
                        <a:t>No</a:t>
                      </a:r>
                      <a:endParaRPr lang="ko-KR" altLang="en-US" sz="1500" dirty="0"/>
                    </a:p>
                  </a:txBody>
                  <a:tcPr anchor="ctr"/>
                </a:tc>
              </a:tr>
              <a:tr h="33123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 smtClean="0"/>
                        <a:t>Sample #/1 batch</a:t>
                      </a:r>
                      <a:endParaRPr lang="ko-KR" altLang="en-US" sz="15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/>
                        <a:t>96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/>
                        <a:t>72 (</a:t>
                      </a:r>
                      <a:r>
                        <a:rPr lang="ko-KR" altLang="en-US" sz="1500" dirty="0" smtClean="0"/>
                        <a:t>장비 필요</a:t>
                      </a:r>
                      <a:r>
                        <a:rPr lang="en-US" altLang="ko-KR" sz="1500" dirty="0" smtClean="0"/>
                        <a:t>)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/>
                        <a:t>24</a:t>
                      </a:r>
                      <a:endParaRPr lang="ko-KR" altLang="en-US" sz="1500" dirty="0"/>
                    </a:p>
                  </a:txBody>
                  <a:tcPr anchor="ctr"/>
                </a:tc>
              </a:tr>
              <a:tr h="33123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시약 비용</a:t>
                      </a:r>
                      <a:r>
                        <a:rPr lang="en-US" altLang="ko-KR" sz="1500" dirty="0" smtClean="0"/>
                        <a:t>(\)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/>
                        <a:t>681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/>
                        <a:t>13,690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/>
                        <a:t>9,078</a:t>
                      </a:r>
                      <a:endParaRPr lang="ko-KR" altLang="en-US" sz="1500" dirty="0"/>
                    </a:p>
                  </a:txBody>
                  <a:tcPr anchor="ctr"/>
                </a:tc>
              </a:tr>
              <a:tr h="33123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인건비</a:t>
                      </a:r>
                      <a:r>
                        <a:rPr lang="en-US" altLang="ko-KR" sz="1500" dirty="0" smtClean="0"/>
                        <a:t>(\)*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/>
                        <a:t>4,687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/>
                        <a:t>6,250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/>
                        <a:t>18,750</a:t>
                      </a:r>
                      <a:endParaRPr lang="ko-KR" altLang="en-US" sz="1500" dirty="0"/>
                    </a:p>
                  </a:txBody>
                  <a:tcPr anchor="ctr"/>
                </a:tc>
              </a:tr>
              <a:tr h="3312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/>
                        <a:t>Size range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/>
                        <a:t>Broad</a:t>
                      </a:r>
                      <a:r>
                        <a:rPr lang="en-US" altLang="ko-KR" sz="1500" baseline="0" dirty="0" smtClean="0"/>
                        <a:t> (500bp)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/>
                        <a:t>Sharp(200bp)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/>
                        <a:t>Flexible</a:t>
                      </a:r>
                      <a:endParaRPr lang="ko-KR" altLang="en-US" sz="1500" dirty="0"/>
                    </a:p>
                  </a:txBody>
                  <a:tcPr anchor="ctr"/>
                </a:tc>
              </a:tr>
              <a:tr h="5361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aseline="0" dirty="0" smtClean="0"/>
                        <a:t>Insert distribution</a:t>
                      </a:r>
                      <a:endParaRPr lang="ko-KR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정규분포</a:t>
                      </a:r>
                      <a:endParaRPr lang="ko-KR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/>
                        <a:t>Shoulder</a:t>
                      </a:r>
                      <a:r>
                        <a:rPr lang="en-US" altLang="ko-KR" sz="1500" baseline="0" dirty="0" smtClean="0"/>
                        <a:t> peak </a:t>
                      </a:r>
                      <a:r>
                        <a:rPr lang="ko-KR" altLang="en-US" sz="1500" baseline="0" dirty="0" smtClean="0"/>
                        <a:t>존재</a:t>
                      </a:r>
                      <a:endParaRPr lang="ko-KR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aseline="0" dirty="0" smtClean="0"/>
                        <a:t>정규 분포이루지 </a:t>
                      </a:r>
                      <a:endParaRPr lang="en-US" altLang="ko-KR" sz="1500" baseline="0" dirty="0" smtClean="0"/>
                    </a:p>
                    <a:p>
                      <a:pPr algn="ctr" latinLnBrk="1"/>
                      <a:r>
                        <a:rPr lang="ko-KR" altLang="en-US" sz="1500" baseline="0" dirty="0" smtClean="0"/>
                        <a:t>않음</a:t>
                      </a:r>
                      <a:endParaRPr lang="ko-KR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anchor="ctr"/>
                </a:tc>
              </a:tr>
              <a:tr h="3312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err="1" smtClean="0"/>
                        <a:t>Reproducibilty</a:t>
                      </a:r>
                      <a:endParaRPr lang="ko-KR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/>
                        <a:t>High</a:t>
                      </a:r>
                      <a:endParaRPr lang="ko-KR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/>
                        <a:t>Low</a:t>
                      </a:r>
                      <a:endParaRPr lang="ko-KR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/>
                        <a:t>Mid</a:t>
                      </a:r>
                      <a:endParaRPr lang="ko-KR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anchor="ctr"/>
                </a:tc>
              </a:tr>
              <a:tr h="5361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/>
                        <a:t>Duplicate%</a:t>
                      </a:r>
                      <a:endParaRPr lang="ko-KR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/>
                        <a:t>Low</a:t>
                      </a:r>
                      <a:endParaRPr lang="ko-KR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/>
                        <a:t>High</a:t>
                      </a:r>
                      <a:endParaRPr lang="ko-KR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/>
                        <a:t>Mid(100bp</a:t>
                      </a:r>
                      <a:r>
                        <a:rPr lang="en-US" altLang="ko-KR" sz="1500" baseline="0" dirty="0" smtClean="0"/>
                        <a:t> range</a:t>
                      </a:r>
                      <a:r>
                        <a:rPr lang="ko-KR" altLang="en-US" sz="1500" baseline="0" dirty="0" smtClean="0"/>
                        <a:t>지정한 경우</a:t>
                      </a:r>
                      <a:r>
                        <a:rPr lang="en-US" altLang="ko-KR" sz="1500" baseline="0" dirty="0" smtClean="0"/>
                        <a:t>)</a:t>
                      </a:r>
                      <a:endParaRPr lang="ko-KR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anchor="ctr"/>
                </a:tc>
              </a:tr>
              <a:tr h="3312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/>
                        <a:t>Alignment%</a:t>
                      </a:r>
                      <a:endParaRPr lang="ko-KR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/>
                        <a:t>Mid</a:t>
                      </a:r>
                      <a:endParaRPr lang="ko-KR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/>
                        <a:t>High</a:t>
                      </a:r>
                      <a:endParaRPr lang="ko-KR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/>
                        <a:t>High</a:t>
                      </a:r>
                      <a:endParaRPr lang="ko-KR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anchor="ctr"/>
                </a:tc>
              </a:tr>
              <a:tr h="33123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권장 </a:t>
                      </a:r>
                      <a:r>
                        <a:rPr lang="en-US" altLang="ko-KR" sz="1500" dirty="0" smtClean="0"/>
                        <a:t>Application</a:t>
                      </a:r>
                      <a:endParaRPr lang="ko-KR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err="1" smtClean="0"/>
                        <a:t>Reseq</a:t>
                      </a:r>
                      <a:r>
                        <a:rPr lang="en-US" altLang="ko-KR" sz="1500" dirty="0" smtClean="0"/>
                        <a:t>.</a:t>
                      </a:r>
                      <a:endParaRPr lang="ko-KR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/>
                        <a:t>-</a:t>
                      </a:r>
                      <a:endParaRPr lang="ko-KR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/>
                        <a:t>De</a:t>
                      </a:r>
                      <a:r>
                        <a:rPr lang="en-US" altLang="ko-KR" sz="1500" baseline="0" dirty="0" smtClean="0"/>
                        <a:t> novo seq.</a:t>
                      </a:r>
                      <a:endParaRPr lang="ko-KR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4539478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053" y="527201"/>
            <a:ext cx="9129512" cy="47863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793288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58" y="428604"/>
            <a:ext cx="8556416" cy="59293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877723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71588" y="504815"/>
            <a:ext cx="7143750" cy="515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57249" y="4791095"/>
            <a:ext cx="1847850" cy="1495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510688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57" y="1000108"/>
            <a:ext cx="8425173" cy="4500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772934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91680" y="1484784"/>
            <a:ext cx="6838950" cy="413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슬라이드 번호 개체 틀 8"/>
          <p:cNvSpPr txBox="1">
            <a:spLocks/>
          </p:cNvSpPr>
          <p:nvPr/>
        </p:nvSpPr>
        <p:spPr>
          <a:xfrm>
            <a:off x="8100392" y="6525344"/>
            <a:ext cx="982662" cy="24447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2D56939-8D60-4A7E-A375-51E45C81BF9E}" type="slidenum">
              <a:rPr lang="ko-KR" altLang="en-US" smtClean="0"/>
              <a:pPr/>
              <a:t>9</a:t>
            </a:fld>
            <a:endParaRPr lang="ko-KR" altLang="en-US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428596" y="142852"/>
            <a:ext cx="7498080" cy="654032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342900" marR="0" lvl="0" indent="-342900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 sz="3200" b="1">
                <a:solidFill>
                  <a:srgbClr val="0000FF"/>
                </a:solidFill>
                <a:latin typeface="휴먼옛체" pitchFamily="18" charset="-127"/>
                <a:ea typeface="휴먼옛체" pitchFamily="18" charset="-127"/>
              </a:defRPr>
            </a:lvl1pPr>
          </a:lstStyle>
          <a:p>
            <a:r>
              <a:rPr lang="en-US" altLang="ko-KR" dirty="0"/>
              <a:t>SBS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368272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595" y="428604"/>
            <a:ext cx="8392445" cy="57864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030032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34" y="357166"/>
            <a:ext cx="8215370" cy="62503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705431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9512" y="727332"/>
            <a:ext cx="8856984" cy="52939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016552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071546"/>
            <a:ext cx="8885603" cy="4286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650546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28638" y="947738"/>
            <a:ext cx="8086725" cy="4962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290228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32" y="1428736"/>
            <a:ext cx="9110113" cy="32861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831212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6900" y="214290"/>
            <a:ext cx="8904256" cy="65008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850063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14480" y="785794"/>
            <a:ext cx="5924550" cy="6064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/>
          <a:srcRect b="20348"/>
          <a:stretch>
            <a:fillRect/>
          </a:stretch>
        </p:blipFill>
        <p:spPr bwMode="auto">
          <a:xfrm>
            <a:off x="1857356" y="71414"/>
            <a:ext cx="5857916" cy="8389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739106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843" y="357166"/>
            <a:ext cx="8682845" cy="5357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474045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596" y="571480"/>
            <a:ext cx="8001056" cy="51641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942527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370</TotalTime>
  <Words>926</Words>
  <Application>Microsoft Office PowerPoint</Application>
  <PresentationFormat>화면 슬라이드 쇼(4:3)</PresentationFormat>
  <Paragraphs>321</Paragraphs>
  <Slides>106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106</vt:i4>
      </vt:variant>
    </vt:vector>
  </HeadingPairs>
  <TitlesOfParts>
    <vt:vector size="107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LG</dc:creator>
  <cp:lastModifiedBy>LG</cp:lastModifiedBy>
  <cp:revision>64</cp:revision>
  <dcterms:created xsi:type="dcterms:W3CDTF">2015-04-08T06:34:55Z</dcterms:created>
  <dcterms:modified xsi:type="dcterms:W3CDTF">2016-08-05T06:07:25Z</dcterms:modified>
</cp:coreProperties>
</file>